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31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6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8" autoAdjust="0"/>
    <p:restoredTop sz="94660"/>
  </p:normalViewPr>
  <p:slideViewPr>
    <p:cSldViewPr snapToGrid="0">
      <p:cViewPr varScale="1">
        <p:scale>
          <a:sx n="163" d="100"/>
          <a:sy n="163" d="100"/>
        </p:scale>
        <p:origin x="20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tr-TR"/>
              <a:t>Çalışan Profili</a:t>
            </a:r>
            <a:endParaRPr lang="en-US"/>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pieChart>
        <c:varyColors val="1"/>
        <c:ser>
          <c:idx val="0"/>
          <c:order val="0"/>
          <c:explosion val="54"/>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F8-492F-84B5-9BE32CAC44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F8-492F-84B5-9BE32CAC44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Sayfa1!$A$1:$B$1</c:f>
              <c:strCache>
                <c:ptCount val="2"/>
                <c:pt idx="0">
                  <c:v>Yabancı Uyruklu %</c:v>
                </c:pt>
                <c:pt idx="1">
                  <c:v>Bursada İkamet %</c:v>
                </c:pt>
              </c:strCache>
            </c:strRef>
          </c:cat>
          <c:val>
            <c:numRef>
              <c:f>Sayfa1!$A$2:$B$2</c:f>
              <c:numCache>
                <c:formatCode>General</c:formatCode>
                <c:ptCount val="2"/>
                <c:pt idx="0">
                  <c:v>2</c:v>
                </c:pt>
                <c:pt idx="1">
                  <c:v>99</c:v>
                </c:pt>
              </c:numCache>
            </c:numRef>
          </c:val>
          <c:extLst>
            <c:ext xmlns:c16="http://schemas.microsoft.com/office/drawing/2014/chart" uri="{C3380CC4-5D6E-409C-BE32-E72D297353CC}">
              <c16:uniqueId val="{00000004-FBF8-492F-84B5-9BE32CAC44F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3E8DA-2114-4899-8E07-2428F062E2B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51F116A-EAFD-4CD2-8307-1C815AA8102D}">
      <dgm:prSet custT="1"/>
      <dgm:spPr>
        <a:solidFill>
          <a:schemeClr val="accent2">
            <a:lumMod val="40000"/>
            <a:lumOff val="60000"/>
          </a:schemeClr>
        </a:solidFill>
      </dgm:spPr>
      <dgm:t>
        <a:bodyPr/>
        <a:lstStyle/>
        <a:p>
          <a:pPr rtl="0"/>
          <a:r>
            <a:rPr lang="tr-TR" sz="2400" b="1" dirty="0">
              <a:solidFill>
                <a:schemeClr val="tx1"/>
              </a:solidFill>
            </a:rPr>
            <a:t>VİZYON</a:t>
          </a:r>
        </a:p>
      </dgm:t>
    </dgm:pt>
    <dgm:pt modelId="{BBE1D843-F2DC-4E83-BAD2-AE856E7FAAE0}" type="parTrans" cxnId="{FE4A4D7E-8A49-4066-866A-6146A264842F}">
      <dgm:prSet/>
      <dgm:spPr/>
      <dgm:t>
        <a:bodyPr/>
        <a:lstStyle/>
        <a:p>
          <a:endParaRPr lang="tr-TR"/>
        </a:p>
      </dgm:t>
    </dgm:pt>
    <dgm:pt modelId="{D641BF75-DC8A-455F-8572-790722E05066}" type="sibTrans" cxnId="{FE4A4D7E-8A49-4066-866A-6146A264842F}">
      <dgm:prSet/>
      <dgm:spPr/>
      <dgm:t>
        <a:bodyPr/>
        <a:lstStyle/>
        <a:p>
          <a:endParaRPr lang="tr-TR"/>
        </a:p>
      </dgm:t>
    </dgm:pt>
    <dgm:pt modelId="{DC42EE5D-D3A1-4AEE-8C7F-EC2C9EBE3A31}">
      <dgm:prSet custT="1"/>
      <dgm:spPr>
        <a:solidFill>
          <a:schemeClr val="accent3">
            <a:lumMod val="40000"/>
            <a:lumOff val="60000"/>
          </a:schemeClr>
        </a:solidFill>
      </dgm:spPr>
      <dgm:t>
        <a:bodyPr/>
        <a:lstStyle/>
        <a:p>
          <a:pPr rtl="0"/>
          <a:r>
            <a:rPr lang="tr-TR" sz="2000" b="1" dirty="0">
              <a:solidFill>
                <a:schemeClr val="tx1"/>
              </a:solidFill>
            </a:rPr>
            <a:t>EYS</a:t>
          </a:r>
          <a:r>
            <a:rPr lang="tr-TR" sz="2000" dirty="0"/>
            <a:t> </a:t>
          </a:r>
          <a:r>
            <a:rPr lang="tr-TR" sz="2000" b="1" dirty="0">
              <a:solidFill>
                <a:schemeClr val="tx1"/>
              </a:solidFill>
            </a:rPr>
            <a:t>POLİTİKAMIZ</a:t>
          </a:r>
        </a:p>
      </dgm:t>
    </dgm:pt>
    <dgm:pt modelId="{28BB58C4-4A1E-4189-9593-49AE9D2D9EED}" type="parTrans" cxnId="{5E2ABBFA-1536-47AA-8FEF-BC7F62FE5C28}">
      <dgm:prSet/>
      <dgm:spPr/>
      <dgm:t>
        <a:bodyPr/>
        <a:lstStyle/>
        <a:p>
          <a:endParaRPr lang="tr-TR"/>
        </a:p>
      </dgm:t>
    </dgm:pt>
    <dgm:pt modelId="{AA31AA29-A0A8-4ECC-9077-433569258D19}" type="sibTrans" cxnId="{5E2ABBFA-1536-47AA-8FEF-BC7F62FE5C28}">
      <dgm:prSet/>
      <dgm:spPr/>
      <dgm:t>
        <a:bodyPr/>
        <a:lstStyle/>
        <a:p>
          <a:endParaRPr lang="tr-TR"/>
        </a:p>
      </dgm:t>
    </dgm:pt>
    <dgm:pt modelId="{F9CD9FA5-37F1-427B-9F61-B166C188AB5E}">
      <dgm:prSet custT="1"/>
      <dgm:spPr>
        <a:solidFill>
          <a:schemeClr val="accent2">
            <a:lumMod val="60000"/>
            <a:lumOff val="40000"/>
          </a:schemeClr>
        </a:solidFill>
      </dgm:spPr>
      <dgm:t>
        <a:bodyPr/>
        <a:lstStyle/>
        <a:p>
          <a:pPr rtl="0"/>
          <a:r>
            <a:rPr lang="tr-TR" sz="2400" b="1" dirty="0">
              <a:solidFill>
                <a:schemeClr val="tx1"/>
              </a:solidFill>
            </a:rPr>
            <a:t>MİSYON</a:t>
          </a:r>
        </a:p>
      </dgm:t>
    </dgm:pt>
    <dgm:pt modelId="{CF770741-104F-4377-8B4A-30A93694409D}" type="parTrans" cxnId="{D8EA3CF3-8CD9-4839-9E76-5EEAA595619E}">
      <dgm:prSet/>
      <dgm:spPr/>
      <dgm:t>
        <a:bodyPr/>
        <a:lstStyle/>
        <a:p>
          <a:endParaRPr lang="tr-TR"/>
        </a:p>
      </dgm:t>
    </dgm:pt>
    <dgm:pt modelId="{E67EB291-857F-403B-9ECE-73F800C07A90}" type="sibTrans" cxnId="{D8EA3CF3-8CD9-4839-9E76-5EEAA595619E}">
      <dgm:prSet/>
      <dgm:spPr/>
      <dgm:t>
        <a:bodyPr/>
        <a:lstStyle/>
        <a:p>
          <a:endParaRPr lang="tr-TR"/>
        </a:p>
      </dgm:t>
    </dgm:pt>
    <dgm:pt modelId="{C8FD311E-D6F5-411D-842D-16CEFB6EEFF5}" type="pres">
      <dgm:prSet presAssocID="{6493E8DA-2114-4899-8E07-2428F062E2BC}" presName="cycle" presStyleCnt="0">
        <dgm:presLayoutVars>
          <dgm:dir/>
          <dgm:resizeHandles val="exact"/>
        </dgm:presLayoutVars>
      </dgm:prSet>
      <dgm:spPr/>
    </dgm:pt>
    <dgm:pt modelId="{F572C1CE-C6B5-485D-B9CB-00DEE5CB1448}" type="pres">
      <dgm:prSet presAssocID="{051F116A-EAFD-4CD2-8307-1C815AA8102D}" presName="node" presStyleLbl="node1" presStyleIdx="0" presStyleCnt="3" custScaleX="135242" custScaleY="89738">
        <dgm:presLayoutVars>
          <dgm:bulletEnabled val="1"/>
        </dgm:presLayoutVars>
      </dgm:prSet>
      <dgm:spPr/>
    </dgm:pt>
    <dgm:pt modelId="{53D6E3F7-79F2-4581-854E-1A287F4BE6C5}" type="pres">
      <dgm:prSet presAssocID="{D641BF75-DC8A-455F-8572-790722E05066}" presName="sibTrans" presStyleLbl="sibTrans2D1" presStyleIdx="0" presStyleCnt="3"/>
      <dgm:spPr/>
    </dgm:pt>
    <dgm:pt modelId="{C708BBAF-C407-4DE7-9B34-64F7E695EF6E}" type="pres">
      <dgm:prSet presAssocID="{D641BF75-DC8A-455F-8572-790722E05066}" presName="connectorText" presStyleLbl="sibTrans2D1" presStyleIdx="0" presStyleCnt="3"/>
      <dgm:spPr/>
    </dgm:pt>
    <dgm:pt modelId="{A04C78A1-3053-489A-8739-6475831823BB}" type="pres">
      <dgm:prSet presAssocID="{DC42EE5D-D3A1-4AEE-8C7F-EC2C9EBE3A31}" presName="node" presStyleLbl="node1" presStyleIdx="1" presStyleCnt="3" custScaleX="124243" custScaleY="86641" custRadScaleRad="105232" custRadScaleInc="-2719">
        <dgm:presLayoutVars>
          <dgm:bulletEnabled val="1"/>
        </dgm:presLayoutVars>
      </dgm:prSet>
      <dgm:spPr/>
    </dgm:pt>
    <dgm:pt modelId="{33DDD354-90ED-42D1-A1C3-953E47D877D3}" type="pres">
      <dgm:prSet presAssocID="{AA31AA29-A0A8-4ECC-9077-433569258D19}" presName="sibTrans" presStyleLbl="sibTrans2D1" presStyleIdx="1" presStyleCnt="3"/>
      <dgm:spPr/>
    </dgm:pt>
    <dgm:pt modelId="{27E397A3-789D-4959-8935-44AE0B567246}" type="pres">
      <dgm:prSet presAssocID="{AA31AA29-A0A8-4ECC-9077-433569258D19}" presName="connectorText" presStyleLbl="sibTrans2D1" presStyleIdx="1" presStyleCnt="3"/>
      <dgm:spPr/>
    </dgm:pt>
    <dgm:pt modelId="{05B3990C-56F9-4348-A444-FD94079C3538}" type="pres">
      <dgm:prSet presAssocID="{F9CD9FA5-37F1-427B-9F61-B166C188AB5E}" presName="node" presStyleLbl="node1" presStyleIdx="2" presStyleCnt="3" custScaleX="136783" custScaleY="83247">
        <dgm:presLayoutVars>
          <dgm:bulletEnabled val="1"/>
        </dgm:presLayoutVars>
      </dgm:prSet>
      <dgm:spPr/>
    </dgm:pt>
    <dgm:pt modelId="{6A15733F-B9DF-44D8-9086-05AEC6DD4E6D}" type="pres">
      <dgm:prSet presAssocID="{E67EB291-857F-403B-9ECE-73F800C07A90}" presName="sibTrans" presStyleLbl="sibTrans2D1" presStyleIdx="2" presStyleCnt="3"/>
      <dgm:spPr/>
    </dgm:pt>
    <dgm:pt modelId="{421902DC-49C2-42CD-A419-F9B0751F3215}" type="pres">
      <dgm:prSet presAssocID="{E67EB291-857F-403B-9ECE-73F800C07A90}" presName="connectorText" presStyleLbl="sibTrans2D1" presStyleIdx="2" presStyleCnt="3"/>
      <dgm:spPr/>
    </dgm:pt>
  </dgm:ptLst>
  <dgm:cxnLst>
    <dgm:cxn modelId="{AB0F7D11-A187-4586-ACE8-9C509FB9FA3C}" type="presOf" srcId="{AA31AA29-A0A8-4ECC-9077-433569258D19}" destId="{33DDD354-90ED-42D1-A1C3-953E47D877D3}" srcOrd="0" destOrd="0" presId="urn:microsoft.com/office/officeart/2005/8/layout/cycle2"/>
    <dgm:cxn modelId="{9BD00648-636F-495E-AA16-6261C5D091D6}" type="presOf" srcId="{6493E8DA-2114-4899-8E07-2428F062E2BC}" destId="{C8FD311E-D6F5-411D-842D-16CEFB6EEFF5}" srcOrd="0" destOrd="0" presId="urn:microsoft.com/office/officeart/2005/8/layout/cycle2"/>
    <dgm:cxn modelId="{4220EB56-7B6A-46EE-B63F-8C143712ED32}" type="presOf" srcId="{D641BF75-DC8A-455F-8572-790722E05066}" destId="{53D6E3F7-79F2-4581-854E-1A287F4BE6C5}" srcOrd="0" destOrd="0" presId="urn:microsoft.com/office/officeart/2005/8/layout/cycle2"/>
    <dgm:cxn modelId="{B24F7359-D9AB-42BA-B040-3FA220F80E24}" type="presOf" srcId="{D641BF75-DC8A-455F-8572-790722E05066}" destId="{C708BBAF-C407-4DE7-9B34-64F7E695EF6E}" srcOrd="1" destOrd="0" presId="urn:microsoft.com/office/officeart/2005/8/layout/cycle2"/>
    <dgm:cxn modelId="{0892085C-D694-47C1-BE36-51FD29E53034}" type="presOf" srcId="{DC42EE5D-D3A1-4AEE-8C7F-EC2C9EBE3A31}" destId="{A04C78A1-3053-489A-8739-6475831823BB}" srcOrd="0" destOrd="0" presId="urn:microsoft.com/office/officeart/2005/8/layout/cycle2"/>
    <dgm:cxn modelId="{FE4A4D7E-8A49-4066-866A-6146A264842F}" srcId="{6493E8DA-2114-4899-8E07-2428F062E2BC}" destId="{051F116A-EAFD-4CD2-8307-1C815AA8102D}" srcOrd="0" destOrd="0" parTransId="{BBE1D843-F2DC-4E83-BAD2-AE856E7FAAE0}" sibTransId="{D641BF75-DC8A-455F-8572-790722E05066}"/>
    <dgm:cxn modelId="{14DE6C94-9095-48BD-97E1-DDAF7FEDCB23}" type="presOf" srcId="{F9CD9FA5-37F1-427B-9F61-B166C188AB5E}" destId="{05B3990C-56F9-4348-A444-FD94079C3538}" srcOrd="0" destOrd="0" presId="urn:microsoft.com/office/officeart/2005/8/layout/cycle2"/>
    <dgm:cxn modelId="{7573CDAD-2A37-434C-BF26-99A3B0905FFC}" type="presOf" srcId="{AA31AA29-A0A8-4ECC-9077-433569258D19}" destId="{27E397A3-789D-4959-8935-44AE0B567246}" srcOrd="1" destOrd="0" presId="urn:microsoft.com/office/officeart/2005/8/layout/cycle2"/>
    <dgm:cxn modelId="{E9174EB7-565F-435C-80F1-25E67CA83434}" type="presOf" srcId="{051F116A-EAFD-4CD2-8307-1C815AA8102D}" destId="{F572C1CE-C6B5-485D-B9CB-00DEE5CB1448}" srcOrd="0" destOrd="0" presId="urn:microsoft.com/office/officeart/2005/8/layout/cycle2"/>
    <dgm:cxn modelId="{C442F0C4-328D-4514-ADC4-C91E66E82345}" type="presOf" srcId="{E67EB291-857F-403B-9ECE-73F800C07A90}" destId="{6A15733F-B9DF-44D8-9086-05AEC6DD4E6D}" srcOrd="0" destOrd="0" presId="urn:microsoft.com/office/officeart/2005/8/layout/cycle2"/>
    <dgm:cxn modelId="{BCC342F1-06FD-4643-B86B-CBFE3F56FE65}" type="presOf" srcId="{E67EB291-857F-403B-9ECE-73F800C07A90}" destId="{421902DC-49C2-42CD-A419-F9B0751F3215}" srcOrd="1" destOrd="0" presId="urn:microsoft.com/office/officeart/2005/8/layout/cycle2"/>
    <dgm:cxn modelId="{D8EA3CF3-8CD9-4839-9E76-5EEAA595619E}" srcId="{6493E8DA-2114-4899-8E07-2428F062E2BC}" destId="{F9CD9FA5-37F1-427B-9F61-B166C188AB5E}" srcOrd="2" destOrd="0" parTransId="{CF770741-104F-4377-8B4A-30A93694409D}" sibTransId="{E67EB291-857F-403B-9ECE-73F800C07A90}"/>
    <dgm:cxn modelId="{5E2ABBFA-1536-47AA-8FEF-BC7F62FE5C28}" srcId="{6493E8DA-2114-4899-8E07-2428F062E2BC}" destId="{DC42EE5D-D3A1-4AEE-8C7F-EC2C9EBE3A31}" srcOrd="1" destOrd="0" parTransId="{28BB58C4-4A1E-4189-9593-49AE9D2D9EED}" sibTransId="{AA31AA29-A0A8-4ECC-9077-433569258D19}"/>
    <dgm:cxn modelId="{61505156-5FF0-4AD0-A7DA-71D9464CAC9A}" type="presParOf" srcId="{C8FD311E-D6F5-411D-842D-16CEFB6EEFF5}" destId="{F572C1CE-C6B5-485D-B9CB-00DEE5CB1448}" srcOrd="0" destOrd="0" presId="urn:microsoft.com/office/officeart/2005/8/layout/cycle2"/>
    <dgm:cxn modelId="{569E5419-8E88-47C4-8808-A56D4EC6BC58}" type="presParOf" srcId="{C8FD311E-D6F5-411D-842D-16CEFB6EEFF5}" destId="{53D6E3F7-79F2-4581-854E-1A287F4BE6C5}" srcOrd="1" destOrd="0" presId="urn:microsoft.com/office/officeart/2005/8/layout/cycle2"/>
    <dgm:cxn modelId="{C8EFDE5B-BD32-4EC2-BE59-3B94E7DAE7C0}" type="presParOf" srcId="{53D6E3F7-79F2-4581-854E-1A287F4BE6C5}" destId="{C708BBAF-C407-4DE7-9B34-64F7E695EF6E}" srcOrd="0" destOrd="0" presId="urn:microsoft.com/office/officeart/2005/8/layout/cycle2"/>
    <dgm:cxn modelId="{A2F11B0E-1CC4-4412-BF20-8865424311E3}" type="presParOf" srcId="{C8FD311E-D6F5-411D-842D-16CEFB6EEFF5}" destId="{A04C78A1-3053-489A-8739-6475831823BB}" srcOrd="2" destOrd="0" presId="urn:microsoft.com/office/officeart/2005/8/layout/cycle2"/>
    <dgm:cxn modelId="{820BDA60-D5CE-4837-AE49-731937D087DE}" type="presParOf" srcId="{C8FD311E-D6F5-411D-842D-16CEFB6EEFF5}" destId="{33DDD354-90ED-42D1-A1C3-953E47D877D3}" srcOrd="3" destOrd="0" presId="urn:microsoft.com/office/officeart/2005/8/layout/cycle2"/>
    <dgm:cxn modelId="{46FDC9FF-3692-4584-97BB-42BA84BB63F4}" type="presParOf" srcId="{33DDD354-90ED-42D1-A1C3-953E47D877D3}" destId="{27E397A3-789D-4959-8935-44AE0B567246}" srcOrd="0" destOrd="0" presId="urn:microsoft.com/office/officeart/2005/8/layout/cycle2"/>
    <dgm:cxn modelId="{E1AB36A6-E0CA-40CE-A6B7-649E69C1B27F}" type="presParOf" srcId="{C8FD311E-D6F5-411D-842D-16CEFB6EEFF5}" destId="{05B3990C-56F9-4348-A444-FD94079C3538}" srcOrd="4" destOrd="0" presId="urn:microsoft.com/office/officeart/2005/8/layout/cycle2"/>
    <dgm:cxn modelId="{41283705-0571-4192-9BC3-12085A2838D7}" type="presParOf" srcId="{C8FD311E-D6F5-411D-842D-16CEFB6EEFF5}" destId="{6A15733F-B9DF-44D8-9086-05AEC6DD4E6D}" srcOrd="5" destOrd="0" presId="urn:microsoft.com/office/officeart/2005/8/layout/cycle2"/>
    <dgm:cxn modelId="{466C57CC-EDDE-4A67-AF41-7A0D8387CEFD}" type="presParOf" srcId="{6A15733F-B9DF-44D8-9086-05AEC6DD4E6D}" destId="{421902DC-49C2-42CD-A419-F9B0751F321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KARAGÖZ MÜZESİ</a:t>
          </a:r>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201" custLinFactNeighborY="126">
        <dgm:presLayoutVars>
          <dgm:chMax val="0"/>
          <dgm:bulletEnabled val="1"/>
        </dgm:presLayoutVars>
      </dgm:prSet>
      <dgm:spPr/>
    </dgm:pt>
  </dgm:ptLst>
  <dgm:cxnLst>
    <dgm:cxn modelId="{878586A7-1172-4991-938D-647D43B9E575}" srcId="{059C142A-82C1-48B0-8D24-576D6F0AA974}" destId="{30964780-EF23-4921-BAC1-4CE9F0BE7D7D}" srcOrd="0" destOrd="0" parTransId="{13E9D418-A26F-4380-B7F0-F1D785702359}" sibTransId="{7F98D98C-2966-4F62-BECF-034DA1B2CD23}"/>
    <dgm:cxn modelId="{0E4DB6A7-326D-4B6D-BCE3-66BD12275F9C}" type="presOf" srcId="{30964780-EF23-4921-BAC1-4CE9F0BE7D7D}" destId="{74C15E52-9739-4544-A39F-D406F11F8F22}" srcOrd="0" destOrd="0" presId="urn:microsoft.com/office/officeart/2005/8/layout/vList2"/>
    <dgm:cxn modelId="{1D7749E8-6540-4318-AB32-02F70D6F55AC}" type="presOf" srcId="{059C142A-82C1-48B0-8D24-576D6F0AA974}" destId="{9FC3E4A5-15FD-4BD5-80F7-7F2D478FAD69}" srcOrd="0" destOrd="0" presId="urn:microsoft.com/office/officeart/2005/8/layout/vList2"/>
    <dgm:cxn modelId="{7A925CC4-7B4F-462E-A899-94F0A4325750}"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PİDELİ KÖFTE </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439" custLinFactNeighborY="8772">
        <dgm:presLayoutVars>
          <dgm:chMax val="0"/>
          <dgm:bulletEnabled val="1"/>
        </dgm:presLayoutVars>
      </dgm:prSet>
      <dgm:spPr/>
    </dgm:pt>
  </dgm:ptLst>
  <dgm:cxnLst>
    <dgm:cxn modelId="{021C4C73-F28A-415D-B869-F2FC9E868B30}" type="presOf" srcId="{059C142A-82C1-48B0-8D24-576D6F0AA974}" destId="{9FC3E4A5-15FD-4BD5-80F7-7F2D478FAD69}"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BA917ABA-DFA9-4E24-BD6B-F4C339BEB766}" type="presOf" srcId="{30964780-EF23-4921-BAC1-4CE9F0BE7D7D}" destId="{74C15E52-9739-4544-A39F-D406F11F8F22}" srcOrd="0" destOrd="0" presId="urn:microsoft.com/office/officeart/2005/8/layout/vList2"/>
    <dgm:cxn modelId="{E83E817B-1BC0-4C7F-9DB4-999E4EBED2EC}"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dgm:t>
        <a:bodyPr/>
        <a:lstStyle/>
        <a:p>
          <a:pPr algn="ctr" rtl="0"/>
          <a:r>
            <a:rPr lang="tr-TR" sz="2000" b="1" dirty="0"/>
            <a:t>Doğum Günü ve Ayın Takım Çalışanı Kutlaması </a:t>
          </a:r>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92607" custLinFactNeighborX="-461" custLinFactNeighborY="29668">
        <dgm:presLayoutVars>
          <dgm:chMax val="0"/>
          <dgm:bulletEnabled val="1"/>
        </dgm:presLayoutVars>
      </dgm:prSet>
      <dgm:spPr/>
    </dgm:pt>
  </dgm:ptLst>
  <dgm:cxnLst>
    <dgm:cxn modelId="{E07F3113-4EEF-4D5A-B634-82571147B2E3}" type="presOf" srcId="{30964780-EF23-4921-BAC1-4CE9F0BE7D7D}" destId="{74C15E52-9739-4544-A39F-D406F11F8F22}" srcOrd="0" destOrd="0" presId="urn:microsoft.com/office/officeart/2005/8/layout/vList2"/>
    <dgm:cxn modelId="{96E2595A-3418-470F-97EB-AB09169E0CDA}" type="presOf" srcId="{059C142A-82C1-48B0-8D24-576D6F0AA974}" destId="{9FC3E4A5-15FD-4BD5-80F7-7F2D478FAD69}"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073D0DBA-B4F6-4D2E-A21F-1C84F8449CEC}"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lstStyle/>
        <a:p>
          <a:pPr algn="ctr" rtl="0"/>
          <a:r>
            <a:rPr lang="tr-TR" sz="3200" b="1" dirty="0"/>
            <a:t>Yangın Eğitimi                                         </a:t>
          </a:r>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92607" custLinFactNeighborX="-461" custLinFactNeighborY="29668">
        <dgm:presLayoutVars>
          <dgm:chMax val="0"/>
          <dgm:bulletEnabled val="1"/>
        </dgm:presLayoutVars>
      </dgm:prSet>
      <dgm:spPr/>
    </dgm:pt>
  </dgm:ptLst>
  <dgm:cxnLst>
    <dgm:cxn modelId="{878586A7-1172-4991-938D-647D43B9E575}" srcId="{059C142A-82C1-48B0-8D24-576D6F0AA974}" destId="{30964780-EF23-4921-BAC1-4CE9F0BE7D7D}" srcOrd="0" destOrd="0" parTransId="{13E9D418-A26F-4380-B7F0-F1D785702359}" sibTransId="{7F98D98C-2966-4F62-BECF-034DA1B2CD23}"/>
    <dgm:cxn modelId="{D81838E1-3A1C-4E30-92EA-8A2B5719D9C8}" type="presOf" srcId="{059C142A-82C1-48B0-8D24-576D6F0AA974}" destId="{9FC3E4A5-15FD-4BD5-80F7-7F2D478FAD69}" srcOrd="0" destOrd="0" presId="urn:microsoft.com/office/officeart/2005/8/layout/vList2"/>
    <dgm:cxn modelId="{2DDC25EE-5487-4B90-85B5-7F654A46B531}" type="presOf" srcId="{30964780-EF23-4921-BAC1-4CE9F0BE7D7D}" destId="{74C15E52-9739-4544-A39F-D406F11F8F22}" srcOrd="0" destOrd="0" presId="urn:microsoft.com/office/officeart/2005/8/layout/vList2"/>
    <dgm:cxn modelId="{6034B93A-18DD-4F73-A237-FD8F4AF2632B}"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lstStyle/>
        <a:p>
          <a:pPr algn="ctr" rtl="0"/>
          <a:r>
            <a:rPr lang="tr-TR" sz="3200" b="1" dirty="0"/>
            <a:t>SYS Eğitimi</a:t>
          </a:r>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92607" custLinFactNeighborX="-180" custLinFactNeighborY="-1016">
        <dgm:presLayoutVars>
          <dgm:chMax val="0"/>
          <dgm:bulletEnabled val="1"/>
        </dgm:presLayoutVars>
      </dgm:prSet>
      <dgm:spPr/>
    </dgm:pt>
  </dgm:ptLst>
  <dgm:cxnLst>
    <dgm:cxn modelId="{88414655-779F-4E33-AD64-2AE7A2FD7B40}" type="presOf" srcId="{059C142A-82C1-48B0-8D24-576D6F0AA974}" destId="{9FC3E4A5-15FD-4BD5-80F7-7F2D478FAD69}" srcOrd="0" destOrd="0" presId="urn:microsoft.com/office/officeart/2005/8/layout/vList2"/>
    <dgm:cxn modelId="{9A7A5560-D9B8-4F3C-B711-5C820E00F38D}" type="presOf" srcId="{30964780-EF23-4921-BAC1-4CE9F0BE7D7D}" destId="{74C15E52-9739-4544-A39F-D406F11F8F22}"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3F41E78F-1BF0-4D99-9E82-D0CB9FE7D25A}"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DEFNE</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1757" custLinFactNeighborY="-21346">
        <dgm:presLayoutVars>
          <dgm:chMax val="0"/>
          <dgm:bulletEnabled val="1"/>
        </dgm:presLayoutVars>
      </dgm:prSet>
      <dgm:spPr/>
    </dgm:pt>
  </dgm:ptLst>
  <dgm:cxnLst>
    <dgm:cxn modelId="{62259C34-24F6-49AB-8342-07A89F8F3C73}" type="presOf" srcId="{30964780-EF23-4921-BAC1-4CE9F0BE7D7D}" destId="{74C15E52-9739-4544-A39F-D406F11F8F22}"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DA5D55FD-76D7-4059-BB56-50AF79A27139}" type="presOf" srcId="{059C142A-82C1-48B0-8D24-576D6F0AA974}" destId="{9FC3E4A5-15FD-4BD5-80F7-7F2D478FAD69}" srcOrd="0" destOrd="0" presId="urn:microsoft.com/office/officeart/2005/8/layout/vList2"/>
    <dgm:cxn modelId="{6F47DED0-11A8-429F-AF27-79D4E7B8A7A3}"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KATRAN AĞACI</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1757" custLinFactNeighborY="-21346">
        <dgm:presLayoutVars>
          <dgm:chMax val="0"/>
          <dgm:bulletEnabled val="1"/>
        </dgm:presLayoutVars>
      </dgm:prSet>
      <dgm:spPr/>
    </dgm:pt>
  </dgm:ptLst>
  <dgm:cxnLst>
    <dgm:cxn modelId="{878586A7-1172-4991-938D-647D43B9E575}" srcId="{059C142A-82C1-48B0-8D24-576D6F0AA974}" destId="{30964780-EF23-4921-BAC1-4CE9F0BE7D7D}" srcOrd="0" destOrd="0" parTransId="{13E9D418-A26F-4380-B7F0-F1D785702359}" sibTransId="{7F98D98C-2966-4F62-BECF-034DA1B2CD23}"/>
    <dgm:cxn modelId="{9A2A45BE-B9F2-4FA8-A920-85942BF3324B}" type="presOf" srcId="{059C142A-82C1-48B0-8D24-576D6F0AA974}" destId="{9FC3E4A5-15FD-4BD5-80F7-7F2D478FAD69}" srcOrd="0" destOrd="0" presId="urn:microsoft.com/office/officeart/2005/8/layout/vList2"/>
    <dgm:cxn modelId="{888302D7-A2D4-4239-A145-B6B06E07DD48}" type="presOf" srcId="{30964780-EF23-4921-BAC1-4CE9F0BE7D7D}" destId="{74C15E52-9739-4544-A39F-D406F11F8F22}" srcOrd="0" destOrd="0" presId="urn:microsoft.com/office/officeart/2005/8/layout/vList2"/>
    <dgm:cxn modelId="{A2012A78-8FF3-40C7-B24D-7FBB4C524EC3}"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PEYGAMBER ÇİÇEĞİ</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201" custLinFactNeighborY="126">
        <dgm:presLayoutVars>
          <dgm:chMax val="0"/>
          <dgm:bulletEnabled val="1"/>
        </dgm:presLayoutVars>
      </dgm:prSet>
      <dgm:spPr/>
    </dgm:pt>
  </dgm:ptLst>
  <dgm:cxnLst>
    <dgm:cxn modelId="{3D5A975E-0B8A-4CAC-B35C-F7DD49A16CC3}" type="presOf" srcId="{30964780-EF23-4921-BAC1-4CE9F0BE7D7D}" destId="{74C15E52-9739-4544-A39F-D406F11F8F22}" srcOrd="0" destOrd="0" presId="urn:microsoft.com/office/officeart/2005/8/layout/vList2"/>
    <dgm:cxn modelId="{B03A6468-6F18-4F86-BD25-57A9ECA50C36}" type="presOf" srcId="{059C142A-82C1-48B0-8D24-576D6F0AA974}" destId="{9FC3E4A5-15FD-4BD5-80F7-7F2D478FAD69}"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898CF525-8202-498B-A986-2BE384ACB600}"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KARACA</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201" custLinFactNeighborY="126">
        <dgm:presLayoutVars>
          <dgm:chMax val="0"/>
          <dgm:bulletEnabled val="1"/>
        </dgm:presLayoutVars>
      </dgm:prSet>
      <dgm:spPr/>
    </dgm:pt>
  </dgm:ptLst>
  <dgm:cxnLst>
    <dgm:cxn modelId="{50F0940D-F067-4B82-A867-2926FE372CBF}" type="presOf" srcId="{059C142A-82C1-48B0-8D24-576D6F0AA974}" destId="{9FC3E4A5-15FD-4BD5-80F7-7F2D478FAD69}"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6A7BE9CB-6213-4617-959B-C817A647FB49}" type="presOf" srcId="{30964780-EF23-4921-BAC1-4CE9F0BE7D7D}" destId="{74C15E52-9739-4544-A39F-D406F11F8F22}" srcOrd="0" destOrd="0" presId="urn:microsoft.com/office/officeart/2005/8/layout/vList2"/>
    <dgm:cxn modelId="{49C080F3-9F89-4D11-9DEF-2351D312AA6C}"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9C142A-82C1-48B0-8D24-576D6F0AA9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30964780-EF23-4921-BAC1-4CE9F0BE7D7D}">
      <dgm:prSet custT="1"/>
      <dgm:spPr>
        <a:gradFill rotWithShape="0">
          <a:gsLst>
            <a:gs pos="0">
              <a:schemeClr val="accent2">
                <a:lumMod val="75000"/>
              </a:schemeClr>
            </a:gs>
            <a:gs pos="45000">
              <a:schemeClr val="accent1">
                <a:lumMod val="40000"/>
                <a:lumOff val="60000"/>
              </a:schemeClr>
            </a:gs>
          </a:gsLst>
        </a:gradFill>
      </dgm:spPr>
      <dgm:t>
        <a:bodyPr anchor="t"/>
        <a:lstStyle/>
        <a:p>
          <a:pPr algn="ctr" rtl="0"/>
          <a:r>
            <a:rPr lang="tr-TR" sz="3200" b="1" dirty="0"/>
            <a:t>SU UÇTU ŞELALESİ</a:t>
          </a:r>
        </a:p>
        <a:p>
          <a:pPr algn="ctr" rtl="0"/>
          <a:endParaRPr lang="tr-TR" sz="3200" b="1" dirty="0"/>
        </a:p>
      </dgm:t>
    </dgm:pt>
    <dgm:pt modelId="{13E9D418-A26F-4380-B7F0-F1D785702359}" type="parTrans" cxnId="{878586A7-1172-4991-938D-647D43B9E575}">
      <dgm:prSet/>
      <dgm:spPr/>
      <dgm:t>
        <a:bodyPr/>
        <a:lstStyle/>
        <a:p>
          <a:endParaRPr lang="tr-TR"/>
        </a:p>
      </dgm:t>
    </dgm:pt>
    <dgm:pt modelId="{7F98D98C-2966-4F62-BECF-034DA1B2CD23}" type="sibTrans" cxnId="{878586A7-1172-4991-938D-647D43B9E575}">
      <dgm:prSet/>
      <dgm:spPr/>
      <dgm:t>
        <a:bodyPr/>
        <a:lstStyle/>
        <a:p>
          <a:endParaRPr lang="tr-TR"/>
        </a:p>
      </dgm:t>
    </dgm:pt>
    <dgm:pt modelId="{9FC3E4A5-15FD-4BD5-80F7-7F2D478FAD69}" type="pres">
      <dgm:prSet presAssocID="{059C142A-82C1-48B0-8D24-576D6F0AA974}" presName="linear" presStyleCnt="0">
        <dgm:presLayoutVars>
          <dgm:animLvl val="lvl"/>
          <dgm:resizeHandles val="exact"/>
        </dgm:presLayoutVars>
      </dgm:prSet>
      <dgm:spPr/>
    </dgm:pt>
    <dgm:pt modelId="{74C15E52-9739-4544-A39F-D406F11F8F22}" type="pres">
      <dgm:prSet presAssocID="{30964780-EF23-4921-BAC1-4CE9F0BE7D7D}" presName="parentText" presStyleLbl="node1" presStyleIdx="0" presStyleCnt="1" custFlipVert="0" custScaleY="256938" custLinFactNeighborX="-201" custLinFactNeighborY="126">
        <dgm:presLayoutVars>
          <dgm:chMax val="0"/>
          <dgm:bulletEnabled val="1"/>
        </dgm:presLayoutVars>
      </dgm:prSet>
      <dgm:spPr/>
    </dgm:pt>
  </dgm:ptLst>
  <dgm:cxnLst>
    <dgm:cxn modelId="{A20C5D25-208F-4054-9DEA-EFB5D5468704}" type="presOf" srcId="{30964780-EF23-4921-BAC1-4CE9F0BE7D7D}" destId="{74C15E52-9739-4544-A39F-D406F11F8F22}" srcOrd="0" destOrd="0" presId="urn:microsoft.com/office/officeart/2005/8/layout/vList2"/>
    <dgm:cxn modelId="{A978A585-278E-42A7-8825-F95B9A8100CF}" type="presOf" srcId="{059C142A-82C1-48B0-8D24-576D6F0AA974}" destId="{9FC3E4A5-15FD-4BD5-80F7-7F2D478FAD69}" srcOrd="0" destOrd="0" presId="urn:microsoft.com/office/officeart/2005/8/layout/vList2"/>
    <dgm:cxn modelId="{878586A7-1172-4991-938D-647D43B9E575}" srcId="{059C142A-82C1-48B0-8D24-576D6F0AA974}" destId="{30964780-EF23-4921-BAC1-4CE9F0BE7D7D}" srcOrd="0" destOrd="0" parTransId="{13E9D418-A26F-4380-B7F0-F1D785702359}" sibTransId="{7F98D98C-2966-4F62-BECF-034DA1B2CD23}"/>
    <dgm:cxn modelId="{70E76845-34CA-4CE8-A6D9-1F296804B625}" type="presParOf" srcId="{9FC3E4A5-15FD-4BD5-80F7-7F2D478FAD69}" destId="{74C15E52-9739-4544-A39F-D406F11F8F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2C1CE-C6B5-485D-B9CB-00DEE5CB1448}">
      <dsp:nvSpPr>
        <dsp:cNvPr id="0" name=""/>
        <dsp:cNvSpPr/>
      </dsp:nvSpPr>
      <dsp:spPr>
        <a:xfrm>
          <a:off x="1773605" y="183941"/>
          <a:ext cx="2917406" cy="1935805"/>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tr-TR" sz="2400" b="1" kern="1200" dirty="0">
              <a:solidFill>
                <a:schemeClr val="tx1"/>
              </a:solidFill>
            </a:rPr>
            <a:t>VİZYON</a:t>
          </a:r>
        </a:p>
      </dsp:txBody>
      <dsp:txXfrm>
        <a:off x="2200849" y="467433"/>
        <a:ext cx="2062918" cy="1368821"/>
      </dsp:txXfrm>
    </dsp:sp>
    <dsp:sp modelId="{53D6E3F7-79F2-4581-854E-1A287F4BE6C5}">
      <dsp:nvSpPr>
        <dsp:cNvPr id="0" name=""/>
        <dsp:cNvSpPr/>
      </dsp:nvSpPr>
      <dsp:spPr>
        <a:xfrm rot="3498786">
          <a:off x="3772556" y="2193372"/>
          <a:ext cx="654787" cy="728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a:off x="3819182" y="2255404"/>
        <a:ext cx="458351" cy="436828"/>
      </dsp:txXfrm>
    </dsp:sp>
    <dsp:sp modelId="{A04C78A1-3053-489A-8739-6475831823BB}">
      <dsp:nvSpPr>
        <dsp:cNvPr id="0" name=""/>
        <dsp:cNvSpPr/>
      </dsp:nvSpPr>
      <dsp:spPr>
        <a:xfrm>
          <a:off x="3623947" y="3022655"/>
          <a:ext cx="2680139" cy="186899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tr-TR" sz="2000" b="1" kern="1200" dirty="0">
              <a:solidFill>
                <a:schemeClr val="tx1"/>
              </a:solidFill>
            </a:rPr>
            <a:t>EYS</a:t>
          </a:r>
          <a:r>
            <a:rPr lang="tr-TR" sz="2000" kern="1200" dirty="0"/>
            <a:t> </a:t>
          </a:r>
          <a:r>
            <a:rPr lang="tr-TR" sz="2000" b="1" kern="1200" dirty="0">
              <a:solidFill>
                <a:schemeClr val="tx1"/>
              </a:solidFill>
            </a:rPr>
            <a:t>POLİTİKAMIZ</a:t>
          </a:r>
        </a:p>
      </dsp:txBody>
      <dsp:txXfrm>
        <a:off x="4016444" y="3296363"/>
        <a:ext cx="1895145" cy="1321582"/>
      </dsp:txXfrm>
    </dsp:sp>
    <dsp:sp modelId="{33DDD354-90ED-42D1-A1C3-953E47D877D3}">
      <dsp:nvSpPr>
        <dsp:cNvPr id="0" name=""/>
        <dsp:cNvSpPr/>
      </dsp:nvSpPr>
      <dsp:spPr>
        <a:xfrm rot="10800003">
          <a:off x="3221977" y="3593129"/>
          <a:ext cx="284058" cy="728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rot="10800000">
        <a:off x="3307194" y="3738738"/>
        <a:ext cx="198841" cy="436828"/>
      </dsp:txXfrm>
    </dsp:sp>
    <dsp:sp modelId="{05B3990C-56F9-4348-A444-FD94079C3538}">
      <dsp:nvSpPr>
        <dsp:cNvPr id="0" name=""/>
        <dsp:cNvSpPr/>
      </dsp:nvSpPr>
      <dsp:spPr>
        <a:xfrm>
          <a:off x="137338" y="3059259"/>
          <a:ext cx="2950648" cy="179578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tr-TR" sz="2400" b="1" kern="1200" dirty="0">
              <a:solidFill>
                <a:schemeClr val="tx1"/>
              </a:solidFill>
            </a:rPr>
            <a:t>MİSYON</a:t>
          </a:r>
        </a:p>
      </dsp:txBody>
      <dsp:txXfrm>
        <a:off x="569450" y="3322245"/>
        <a:ext cx="2086424" cy="1269811"/>
      </dsp:txXfrm>
    </dsp:sp>
    <dsp:sp modelId="{6A15733F-B9DF-44D8-9086-05AEC6DD4E6D}">
      <dsp:nvSpPr>
        <dsp:cNvPr id="0" name=""/>
        <dsp:cNvSpPr/>
      </dsp:nvSpPr>
      <dsp:spPr>
        <a:xfrm rot="18000000">
          <a:off x="2074354" y="2234654"/>
          <a:ext cx="645247" cy="728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a:off x="2122748" y="2464083"/>
        <a:ext cx="451673" cy="4368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89809"/>
          <a:ext cx="4050516" cy="900971"/>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KARAGÖZ MÜZESİ</a:t>
          </a:r>
        </a:p>
      </dsp:txBody>
      <dsp:txXfrm>
        <a:off x="43982" y="133791"/>
        <a:ext cx="3962552" cy="8130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1105"/>
          <a:ext cx="5962726" cy="1130877"/>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PİDELİ KÖFTE </a:t>
          </a:r>
        </a:p>
        <a:p>
          <a:pPr marL="0" lvl="0" indent="0" algn="ctr" defTabSz="1422400" rtl="0">
            <a:lnSpc>
              <a:spcPct val="90000"/>
            </a:lnSpc>
            <a:spcBef>
              <a:spcPct val="0"/>
            </a:spcBef>
            <a:spcAft>
              <a:spcPct val="35000"/>
            </a:spcAft>
            <a:buNone/>
          </a:pPr>
          <a:endParaRPr lang="tr-TR" sz="3200" b="1" kern="1200" dirty="0"/>
        </a:p>
      </dsp:txBody>
      <dsp:txXfrm>
        <a:off x="55205" y="56310"/>
        <a:ext cx="5852316" cy="1020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44420"/>
          <a:ext cx="5962726" cy="11268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Doğum Günü ve Ayın Takım Çalışanı Kutlaması </a:t>
          </a:r>
        </a:p>
      </dsp:txBody>
      <dsp:txXfrm>
        <a:off x="55008" y="99428"/>
        <a:ext cx="5852710" cy="1016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44420"/>
          <a:ext cx="5962726" cy="1126841"/>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tr-TR" sz="3200" b="1" kern="1200" dirty="0"/>
            <a:t>Yangın Eğitimi                                         </a:t>
          </a:r>
        </a:p>
      </dsp:txBody>
      <dsp:txXfrm>
        <a:off x="55008" y="99428"/>
        <a:ext cx="5852710" cy="1016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9847"/>
          <a:ext cx="11872739" cy="1126841"/>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tr-TR" sz="3200" b="1" kern="1200" dirty="0"/>
            <a:t>SYS Eğitimi</a:t>
          </a:r>
        </a:p>
      </dsp:txBody>
      <dsp:txXfrm>
        <a:off x="55008" y="64855"/>
        <a:ext cx="11762723" cy="10168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0"/>
          <a:ext cx="5962726" cy="1078652"/>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DEFNE</a:t>
          </a:r>
        </a:p>
        <a:p>
          <a:pPr marL="0" lvl="0" indent="0" algn="ctr" defTabSz="1422400" rtl="0">
            <a:lnSpc>
              <a:spcPct val="90000"/>
            </a:lnSpc>
            <a:spcBef>
              <a:spcPct val="0"/>
            </a:spcBef>
            <a:spcAft>
              <a:spcPct val="35000"/>
            </a:spcAft>
            <a:buNone/>
          </a:pPr>
          <a:endParaRPr lang="tr-TR" sz="3200" b="1" kern="1200" dirty="0"/>
        </a:p>
      </dsp:txBody>
      <dsp:txXfrm>
        <a:off x="52655" y="52655"/>
        <a:ext cx="5857416" cy="973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0"/>
          <a:ext cx="5962726" cy="1078652"/>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KATRAN AĞACI</a:t>
          </a:r>
        </a:p>
        <a:p>
          <a:pPr marL="0" lvl="0" indent="0" algn="ctr" defTabSz="1422400" rtl="0">
            <a:lnSpc>
              <a:spcPct val="90000"/>
            </a:lnSpc>
            <a:spcBef>
              <a:spcPct val="0"/>
            </a:spcBef>
            <a:spcAft>
              <a:spcPct val="35000"/>
            </a:spcAft>
            <a:buNone/>
          </a:pPr>
          <a:endParaRPr lang="tr-TR" sz="3200" b="1" kern="1200" dirty="0"/>
        </a:p>
      </dsp:txBody>
      <dsp:txXfrm>
        <a:off x="52655" y="52655"/>
        <a:ext cx="5857416" cy="973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1054"/>
          <a:ext cx="5962726" cy="1078652"/>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PEYGAMBER ÇİÇEĞİ</a:t>
          </a:r>
        </a:p>
        <a:p>
          <a:pPr marL="0" lvl="0" indent="0" algn="ctr" defTabSz="1422400" rtl="0">
            <a:lnSpc>
              <a:spcPct val="90000"/>
            </a:lnSpc>
            <a:spcBef>
              <a:spcPct val="0"/>
            </a:spcBef>
            <a:spcAft>
              <a:spcPct val="35000"/>
            </a:spcAft>
            <a:buNone/>
          </a:pPr>
          <a:endParaRPr lang="tr-TR" sz="3200" b="1" kern="1200" dirty="0"/>
        </a:p>
      </dsp:txBody>
      <dsp:txXfrm>
        <a:off x="52655" y="53709"/>
        <a:ext cx="5857416" cy="973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1054"/>
          <a:ext cx="5962726" cy="1078652"/>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KARACA</a:t>
          </a:r>
        </a:p>
        <a:p>
          <a:pPr marL="0" lvl="0" indent="0" algn="ctr" defTabSz="1422400" rtl="0">
            <a:lnSpc>
              <a:spcPct val="90000"/>
            </a:lnSpc>
            <a:spcBef>
              <a:spcPct val="0"/>
            </a:spcBef>
            <a:spcAft>
              <a:spcPct val="35000"/>
            </a:spcAft>
            <a:buNone/>
          </a:pPr>
          <a:endParaRPr lang="tr-TR" sz="3200" b="1" kern="1200" dirty="0"/>
        </a:p>
      </dsp:txBody>
      <dsp:txXfrm>
        <a:off x="52655" y="53709"/>
        <a:ext cx="5857416" cy="973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5E52-9739-4544-A39F-D406F11F8F22}">
      <dsp:nvSpPr>
        <dsp:cNvPr id="0" name=""/>
        <dsp:cNvSpPr/>
      </dsp:nvSpPr>
      <dsp:spPr>
        <a:xfrm>
          <a:off x="0" y="1054"/>
          <a:ext cx="5962726" cy="1078652"/>
        </a:xfrm>
        <a:prstGeom prst="roundRect">
          <a:avLst/>
        </a:prstGeom>
        <a:gradFill rotWithShape="0">
          <a:gsLst>
            <a:gs pos="0">
              <a:schemeClr val="accent2">
                <a:lumMod val="75000"/>
              </a:schemeClr>
            </a:gs>
            <a:gs pos="45000">
              <a:schemeClr val="accent1">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tr-TR" sz="3200" b="1" kern="1200" dirty="0"/>
            <a:t>SU UÇTU ŞELALESİ</a:t>
          </a:r>
        </a:p>
        <a:p>
          <a:pPr marL="0" lvl="0" indent="0" algn="ctr" defTabSz="1422400" rtl="0">
            <a:lnSpc>
              <a:spcPct val="90000"/>
            </a:lnSpc>
            <a:spcBef>
              <a:spcPct val="0"/>
            </a:spcBef>
            <a:spcAft>
              <a:spcPct val="35000"/>
            </a:spcAft>
            <a:buNone/>
          </a:pPr>
          <a:endParaRPr lang="tr-TR" sz="3200" b="1" kern="1200" dirty="0"/>
        </a:p>
      </dsp:txBody>
      <dsp:txXfrm>
        <a:off x="52655" y="53709"/>
        <a:ext cx="5857416" cy="9733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A4E4855-D173-4D50-9512-1C2F5297F308}" type="datetimeFigureOut">
              <a:rPr lang="tr-TR" smtClean="0"/>
              <a:t>28.04.2025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209626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4E4855-D173-4D50-9512-1C2F5297F308}" type="datetimeFigureOut">
              <a:rPr lang="tr-TR" smtClean="0"/>
              <a:t>28.04.2025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320325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4E4855-D173-4D50-9512-1C2F5297F308}" type="datetimeFigureOut">
              <a:rPr lang="tr-TR" smtClean="0"/>
              <a:t>28.04.2025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165568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4E4855-D173-4D50-9512-1C2F5297F308}" type="datetimeFigureOut">
              <a:rPr lang="tr-TR" smtClean="0"/>
              <a:t>28.04.2025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224569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A4E4855-D173-4D50-9512-1C2F5297F308}" type="datetimeFigureOut">
              <a:rPr lang="tr-TR" smtClean="0"/>
              <a:t>28.04.2025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204229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A4E4855-D173-4D50-9512-1C2F5297F308}" type="datetimeFigureOut">
              <a:rPr lang="tr-TR" smtClean="0"/>
              <a:t>28.04.2025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34744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A4E4855-D173-4D50-9512-1C2F5297F308}" type="datetimeFigureOut">
              <a:rPr lang="tr-TR" smtClean="0"/>
              <a:t>28.04.2025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310849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A4E4855-D173-4D50-9512-1C2F5297F308}" type="datetimeFigureOut">
              <a:rPr lang="tr-TR" smtClean="0"/>
              <a:t>28.04.2025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419130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A4E4855-D173-4D50-9512-1C2F5297F308}" type="datetimeFigureOut">
              <a:rPr lang="tr-TR" smtClean="0"/>
              <a:t>28.04.2025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377131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4E4855-D173-4D50-9512-1C2F5297F308}" type="datetimeFigureOut">
              <a:rPr lang="tr-TR" smtClean="0"/>
              <a:t>28.04.2025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119346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4E4855-D173-4D50-9512-1C2F5297F308}" type="datetimeFigureOut">
              <a:rPr lang="tr-TR" smtClean="0"/>
              <a:t>28.04.2025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DEA0AF-A152-4CE7-8556-EF65EF702F5F}" type="slidenum">
              <a:rPr lang="tr-TR" smtClean="0"/>
              <a:t>‹#›</a:t>
            </a:fld>
            <a:endParaRPr lang="tr-TR"/>
          </a:p>
        </p:txBody>
      </p:sp>
    </p:spTree>
    <p:extLst>
      <p:ext uri="{BB962C8B-B14F-4D97-AF65-F5344CB8AC3E}">
        <p14:creationId xmlns:p14="http://schemas.microsoft.com/office/powerpoint/2010/main" val="341379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E4855-D173-4D50-9512-1C2F5297F308}" type="datetimeFigureOut">
              <a:rPr lang="tr-TR" smtClean="0"/>
              <a:t>28.04.2025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A0AF-A152-4CE7-8556-EF65EF702F5F}" type="slidenum">
              <a:rPr lang="tr-TR" smtClean="0"/>
              <a:t>‹#›</a:t>
            </a:fld>
            <a:endParaRPr lang="tr-TR"/>
          </a:p>
        </p:txBody>
      </p:sp>
    </p:spTree>
    <p:extLst>
      <p:ext uri="{BB962C8B-B14F-4D97-AF65-F5344CB8AC3E}">
        <p14:creationId xmlns:p14="http://schemas.microsoft.com/office/powerpoint/2010/main" val="174254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4.xml"/><Relationship Id="rId7" Type="http://schemas.openxmlformats.org/officeDocument/2006/relationships/image" Target="../media/image10.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7.xml"/><Relationship Id="rId7" Type="http://schemas.openxmlformats.org/officeDocument/2006/relationships/image" Target="../media/image2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8.xml"/><Relationship Id="rId7" Type="http://schemas.openxmlformats.org/officeDocument/2006/relationships/image" Target="../media/image2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9.xml"/><Relationship Id="rId7" Type="http://schemas.openxmlformats.org/officeDocument/2006/relationships/image" Target="../media/image2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0.xml"/><Relationship Id="rId7" Type="http://schemas.openxmlformats.org/officeDocument/2006/relationships/image" Target="../media/image27.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9.jpeg"/></Relationships>
</file>

<file path=ppt/slides/_rels/slide4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11.xml"/><Relationship Id="rId7" Type="http://schemas.openxmlformats.org/officeDocument/2006/relationships/image" Target="../media/image3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848985" y="1"/>
            <a:ext cx="8343013" cy="1557337"/>
          </a:xfrm>
          <a:gradFill flip="none" rotWithShape="1">
            <a:gsLst>
              <a:gs pos="0">
                <a:schemeClr val="accent2">
                  <a:lumMod val="0"/>
                  <a:lumOff val="100000"/>
                </a:schemeClr>
              </a:gs>
              <a:gs pos="35000">
                <a:schemeClr val="accent2">
                  <a:lumMod val="0"/>
                  <a:lumOff val="100000"/>
                </a:schemeClr>
              </a:gs>
              <a:gs pos="99000">
                <a:schemeClr val="accent2">
                  <a:lumMod val="100000"/>
                </a:schemeClr>
              </a:gs>
            </a:gsLst>
            <a:path path="circle">
              <a:fillToRect l="50000" t="50000" r="50000" b="50000"/>
            </a:path>
            <a:tileRect/>
          </a:gradFill>
        </p:spPr>
        <p:txBody>
          <a:bodyPr anchor="b">
            <a:normAutofit/>
          </a:bodyPr>
          <a:lstStyle/>
          <a:p>
            <a:r>
              <a:rPr lang="tr-TR" sz="2000" b="1" dirty="0">
                <a:latin typeface="Arial Black" panose="020B0A04020102020204" pitchFamily="34" charset="0"/>
              </a:rPr>
              <a:t>HOTEL ANATOLIA BURSA SÜRDÜRÜLEBİLİRLİK RAPORU</a:t>
            </a:r>
            <a:br>
              <a:rPr lang="tr-TR" sz="2000" b="1" dirty="0">
                <a:latin typeface="Arial Black" panose="020B0A04020102020204" pitchFamily="34" charset="0"/>
              </a:rPr>
            </a:br>
            <a:r>
              <a:rPr lang="tr-TR" sz="2000" b="1" dirty="0">
                <a:latin typeface="Arial Black" panose="020B0A04020102020204" pitchFamily="34" charset="0"/>
              </a:rPr>
              <a:t>2024 YILI</a:t>
            </a:r>
            <a:br>
              <a:rPr lang="tr-TR" sz="2000" b="1" dirty="0"/>
            </a:br>
            <a:endParaRPr lang="tr-TR" sz="2000" dirty="0"/>
          </a:p>
        </p:txBody>
      </p:sp>
      <p:sp>
        <p:nvSpPr>
          <p:cNvPr id="3" name="Alt Başlık 2"/>
          <p:cNvSpPr>
            <a:spLocks noGrp="1"/>
          </p:cNvSpPr>
          <p:nvPr>
            <p:ph type="subTitle" idx="1"/>
          </p:nvPr>
        </p:nvSpPr>
        <p:spPr>
          <a:xfrm>
            <a:off x="3848986" y="2786063"/>
            <a:ext cx="8343012" cy="2285999"/>
          </a:xfrm>
          <a:gradFill>
            <a:gsLst>
              <a:gs pos="100000">
                <a:schemeClr val="accent2">
                  <a:lumMod val="78000"/>
                  <a:lumOff val="22000"/>
                </a:schemeClr>
              </a:gs>
              <a:gs pos="19000">
                <a:schemeClr val="bg1"/>
              </a:gs>
              <a:gs pos="73000">
                <a:schemeClr val="accent1">
                  <a:lumMod val="30000"/>
                  <a:lumOff val="70000"/>
                </a:schemeClr>
              </a:gs>
            </a:gsLst>
            <a:lin ang="5400000" scaled="1"/>
          </a:gradFill>
        </p:spPr>
        <p:txBody>
          <a:bodyPr anchor="b">
            <a:normAutofit/>
          </a:bodyPr>
          <a:lstStyle/>
          <a:p>
            <a:r>
              <a:rPr lang="tr-TR" sz="2200" dirty="0">
                <a:latin typeface="Arial Black" panose="020B0A04020102020204" pitchFamily="34" charset="0"/>
              </a:rPr>
              <a:t>NSN Kalite Danışmanlık/ Hotel Anatolia </a:t>
            </a:r>
            <a:r>
              <a:rPr lang="tr-TR" sz="2200" dirty="0">
                <a:solidFill>
                  <a:schemeClr val="tx2"/>
                </a:solidFill>
                <a:latin typeface="Arial Black" panose="020B0A04020102020204" pitchFamily="34" charset="0"/>
              </a:rPr>
              <a:t>SYS</a:t>
            </a:r>
            <a:r>
              <a:rPr lang="tr-TR" sz="2200" dirty="0">
                <a:latin typeface="Arial Black" panose="020B0A04020102020204" pitchFamily="34" charset="0"/>
              </a:rPr>
              <a:t> Danışmanı</a:t>
            </a:r>
          </a:p>
          <a:p>
            <a:br>
              <a:rPr lang="tr-TR" dirty="0"/>
            </a:br>
            <a:endParaRPr lang="tr-TR" dirty="0"/>
          </a:p>
        </p:txBody>
      </p:sp>
      <p:sp>
        <p:nvSpPr>
          <p:cNvPr id="4" name="Dikdörtgen 3"/>
          <p:cNvSpPr/>
          <p:nvPr/>
        </p:nvSpPr>
        <p:spPr>
          <a:xfrm>
            <a:off x="3848986" y="1557338"/>
            <a:ext cx="8343014" cy="1558004"/>
          </a:xfrm>
          <a:prstGeom prst="rect">
            <a:avLst/>
          </a:prstGeom>
          <a:gradFill>
            <a:gsLst>
              <a:gs pos="52247">
                <a:srgbClr val="EED4B3"/>
              </a:gs>
              <a:gs pos="0">
                <a:srgbClr val="B08971">
                  <a:lumMod val="0"/>
                  <a:lumOff val="100000"/>
                  <a:alpha val="85000"/>
                </a:srgbClr>
              </a:gs>
              <a:gs pos="100000">
                <a:schemeClr val="accent2">
                  <a:lumMod val="7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latin typeface="Arial Black" panose="020B0A04020102020204" pitchFamily="34" charset="0"/>
              </a:rPr>
              <a:t>Pınar Sarıtaş/ Hotel Anatolia Sürdürülebilirlik Sorumlusu</a:t>
            </a:r>
          </a:p>
          <a:p>
            <a:pPr algn="ctr"/>
            <a:endParaRPr lang="tr-TR" sz="2400" b="1" dirty="0">
              <a:solidFill>
                <a:schemeClr val="tx1"/>
              </a:solidFill>
              <a:latin typeface="Arial Black" panose="020B0A04020102020204" pitchFamily="34" charset="0"/>
            </a:endParaRPr>
          </a:p>
        </p:txBody>
      </p:sp>
      <p:pic>
        <p:nvPicPr>
          <p:cNvPr id="7" name="Resim 6">
            <a:extLst>
              <a:ext uri="{FF2B5EF4-FFF2-40B4-BE49-F238E27FC236}">
                <a16:creationId xmlns:a16="http://schemas.microsoft.com/office/drawing/2014/main" id="{7A752FE6-4B66-4E60-957E-BE811EE8C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24" y="4693784"/>
            <a:ext cx="2523815" cy="2542494"/>
          </a:xfrm>
          <a:prstGeom prst="rect">
            <a:avLst/>
          </a:prstGeom>
        </p:spPr>
      </p:pic>
      <p:pic>
        <p:nvPicPr>
          <p:cNvPr id="8" name="Resim 7">
            <a:extLst>
              <a:ext uri="{FF2B5EF4-FFF2-40B4-BE49-F238E27FC236}">
                <a16:creationId xmlns:a16="http://schemas.microsoft.com/office/drawing/2014/main" id="{D3687070-681C-65B4-8150-DA1CA2D60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26331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071562"/>
            <a:ext cx="8905876" cy="77152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Entegre Yönetim Sistemi Politikamız</a:t>
            </a:r>
          </a:p>
        </p:txBody>
      </p:sp>
      <p:sp>
        <p:nvSpPr>
          <p:cNvPr id="6" name="İçerik Yer Tutucusu 5"/>
          <p:cNvSpPr>
            <a:spLocks noGrp="1"/>
          </p:cNvSpPr>
          <p:nvPr>
            <p:ph idx="1"/>
          </p:nvPr>
        </p:nvSpPr>
        <p:spPr>
          <a:xfrm>
            <a:off x="3848982" y="1843087"/>
            <a:ext cx="8343017" cy="5014913"/>
          </a:xfrm>
          <a:gradFill>
            <a:gsLst>
              <a:gs pos="0">
                <a:schemeClr val="accent2">
                  <a:lumMod val="75000"/>
                </a:schemeClr>
              </a:gs>
              <a:gs pos="14000">
                <a:schemeClr val="accent1">
                  <a:lumMod val="45000"/>
                  <a:lumOff val="55000"/>
                </a:schemeClr>
              </a:gs>
            </a:gsLst>
            <a:lin ang="5400000" scaled="1"/>
          </a:gradFill>
        </p:spPr>
        <p:txBody>
          <a:bodyPr>
            <a:noAutofit/>
          </a:bodyPr>
          <a:lstStyle/>
          <a:p>
            <a:r>
              <a:rPr lang="tr-TR" sz="2000" b="1" dirty="0"/>
              <a:t>Çevre, Enerji Yönetimi, İş Sağlığı ve Güvenliği, Gıda güvenliği performansına ilişkin ölçülebilir amaçlar tespit etmek ve bu amaçlarla elde edilen gelişmeleri karşılaştırmalı olarak takip etmek ve faaliyetlerimizi düzenli olarak gözden geçirmek,</a:t>
            </a:r>
          </a:p>
          <a:p>
            <a:r>
              <a:rPr lang="tr-TR" sz="2000" b="1" dirty="0"/>
              <a:t>Çalışanlarımızın ve iş ortaklarımızın, İş Sağlığı ve Güvenliği, Enerji, Gıda Güvenliği</a:t>
            </a:r>
          </a:p>
          <a:p>
            <a:r>
              <a:rPr lang="tr-TR" sz="2000" b="1" dirty="0"/>
              <a:t>ilkelerinin uygulanmasından tamamen sorumlu tutan ve tüm çalışanların Çevre, İş Sağlığı ve Güvenliği, Enerji, Gıda Güvenliği konusundaki kaygılarını ifade etmeye teşvik eden bir çalışma ortamı yaratılmasına imkân sağlamak, </a:t>
            </a:r>
          </a:p>
          <a:p>
            <a:r>
              <a:rPr lang="tr-TR" sz="2000" b="1" dirty="0"/>
              <a:t>İş Sağlığı ve Güvenliği, Gıda Güvenliği, Enerji Yönetimini sağlamak için çalışanlarımızın görüşünü almak ve katılımını sağlamak, </a:t>
            </a:r>
          </a:p>
          <a:p>
            <a:r>
              <a:rPr lang="tr-TR" sz="2000" b="1" dirty="0"/>
              <a:t>Kaliteyi etkileyen faaliyetleri ölçülebilir hale getirmek, sonuçlarını değerlendirerek</a:t>
            </a:r>
          </a:p>
          <a:p>
            <a:r>
              <a:rPr lang="tr-TR" sz="2000" b="1" dirty="0"/>
              <a:t>Entegre Yönetim Sistemi’ </a:t>
            </a:r>
            <a:r>
              <a:rPr lang="tr-TR" sz="2000" b="1" dirty="0" err="1"/>
              <a:t>nin</a:t>
            </a:r>
            <a:r>
              <a:rPr lang="tr-TR" sz="2000" b="1" dirty="0"/>
              <a:t> sürekli iyileştirilmesini sağlamak.</a:t>
            </a:r>
          </a:p>
          <a:p>
            <a:pPr marL="0" indent="0">
              <a:buNone/>
            </a:pPr>
            <a:br>
              <a:rPr lang="tr-TR" sz="2000" dirty="0"/>
            </a:br>
            <a:endParaRPr lang="tr-TR" sz="2000" b="1" dirty="0"/>
          </a:p>
        </p:txBody>
      </p:sp>
      <p:pic>
        <p:nvPicPr>
          <p:cNvPr id="3" name="Resim 2">
            <a:extLst>
              <a:ext uri="{FF2B5EF4-FFF2-40B4-BE49-F238E27FC236}">
                <a16:creationId xmlns:a16="http://schemas.microsoft.com/office/drawing/2014/main" id="{6D21EA26-E99C-3AC0-75FC-D2719B44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34290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071562"/>
            <a:ext cx="8905877" cy="77152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Sürdürülebilirlik Politikamız</a:t>
            </a:r>
            <a:endParaRPr lang="tr-TR" sz="3600" dirty="0"/>
          </a:p>
        </p:txBody>
      </p:sp>
      <p:sp>
        <p:nvSpPr>
          <p:cNvPr id="6" name="İçerik Yer Tutucusu 5"/>
          <p:cNvSpPr>
            <a:spLocks noGrp="1"/>
          </p:cNvSpPr>
          <p:nvPr>
            <p:ph idx="1"/>
          </p:nvPr>
        </p:nvSpPr>
        <p:spPr>
          <a:xfrm>
            <a:off x="3848983" y="1843087"/>
            <a:ext cx="8343017" cy="5014913"/>
          </a:xfrm>
          <a:gradFill>
            <a:gsLst>
              <a:gs pos="0">
                <a:schemeClr val="accent2">
                  <a:lumMod val="75000"/>
                </a:schemeClr>
              </a:gs>
              <a:gs pos="14000">
                <a:schemeClr val="accent1">
                  <a:lumMod val="45000"/>
                  <a:lumOff val="55000"/>
                </a:schemeClr>
              </a:gs>
            </a:gsLst>
            <a:lin ang="5400000" scaled="1"/>
          </a:gradFill>
        </p:spPr>
        <p:txBody>
          <a:bodyPr>
            <a:noAutofit/>
          </a:bodyPr>
          <a:lstStyle/>
          <a:p>
            <a:endParaRPr lang="tr-TR" sz="2000" b="1" dirty="0"/>
          </a:p>
          <a:p>
            <a:r>
              <a:rPr lang="tr-TR" sz="2000" b="1" dirty="0"/>
              <a:t>Sürdürülebilirlik yönetim sistemi otelimizin tüm yönetim süreçlerini kapsar. Uyarlanabilen ve geliştirilebilen </a:t>
            </a:r>
            <a:r>
              <a:rPr lang="tr-TR" sz="2000" b="1" dirty="0" err="1"/>
              <a:t>sys'nin</a:t>
            </a:r>
            <a:r>
              <a:rPr lang="tr-TR" sz="2000" b="1" dirty="0"/>
              <a:t> genel hatlarını oluşturur ve politikalarını ortaya koyar. Bu sistem otelimizin fiziksel yapısına ve kapsamına uygun olacak şekilde yönetim ve personeline yönelik geliştirilmiştir. </a:t>
            </a:r>
          </a:p>
          <a:p>
            <a:r>
              <a:rPr lang="tr-TR" sz="2000" b="1" dirty="0"/>
              <a:t>Yönetim sisteminin temeli risk analizine dayanmaktadır. Doğal afetler, kültür, çevre, toplum, ekonomi, kalite, insan hakları, sağlık, Güvenlik başlıklarında risk analizi yapılmaktadır. Gerekli durumlarda yeni başlıklarda eklenebilir. Risk analizinden sonra gerçekleşen risklere karşı yapılması gerekenleri belirleyen kriz yönetim politikamız bulunmaktadır. </a:t>
            </a:r>
          </a:p>
          <a:p>
            <a:r>
              <a:rPr lang="tr-TR" sz="2000" b="1" dirty="0"/>
              <a:t>Sürdürülebilir yönetim sistemi; kalite, ekonomi, çevre, kültür, insan hakları, sağlık, yönetim ve güvenlik hakkında tüm çalışanlar tarafından belli politikaların uygulanması ve hedefler belirlenmesi, hedeflere ulaşılıp ulaşılamadığını tespit etmeyi ve süreçlerin sürekli iyileştirilmesini içerir.</a:t>
            </a:r>
          </a:p>
          <a:p>
            <a:pPr marL="0" indent="0">
              <a:buNone/>
            </a:pPr>
            <a:endParaRPr lang="tr-TR" sz="2000" b="1" dirty="0"/>
          </a:p>
        </p:txBody>
      </p:sp>
      <p:pic>
        <p:nvPicPr>
          <p:cNvPr id="3" name="Resim 2">
            <a:extLst>
              <a:ext uri="{FF2B5EF4-FFF2-40B4-BE49-F238E27FC236}">
                <a16:creationId xmlns:a16="http://schemas.microsoft.com/office/drawing/2014/main" id="{993CEA85-2F9D-F086-007A-181B629B2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69662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8523" y="890954"/>
            <a:ext cx="8753477" cy="737821"/>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Sürdürülebilirlik Politikamız</a:t>
            </a:r>
            <a:endParaRPr lang="tr-TR" sz="3600" dirty="0"/>
          </a:p>
        </p:txBody>
      </p:sp>
      <p:sp>
        <p:nvSpPr>
          <p:cNvPr id="6" name="İçerik Yer Tutucusu 5"/>
          <p:cNvSpPr>
            <a:spLocks noGrp="1"/>
          </p:cNvSpPr>
          <p:nvPr>
            <p:ph idx="1"/>
          </p:nvPr>
        </p:nvSpPr>
        <p:spPr>
          <a:xfrm>
            <a:off x="3848983" y="1628775"/>
            <a:ext cx="8343017" cy="5072063"/>
          </a:xfrm>
          <a:gradFill>
            <a:gsLst>
              <a:gs pos="0">
                <a:schemeClr val="accent2">
                  <a:lumMod val="75000"/>
                </a:schemeClr>
              </a:gs>
              <a:gs pos="14000">
                <a:schemeClr val="accent1">
                  <a:lumMod val="45000"/>
                  <a:lumOff val="55000"/>
                </a:schemeClr>
              </a:gs>
            </a:gsLst>
            <a:lin ang="5400000" scaled="1"/>
          </a:gradFill>
        </p:spPr>
        <p:txBody>
          <a:bodyPr>
            <a:noAutofit/>
          </a:bodyPr>
          <a:lstStyle/>
          <a:p>
            <a:r>
              <a:rPr lang="tr-TR" sz="2000" b="1" dirty="0"/>
              <a:t>Hedefler ulaşılınca yeni hedefler belirlenmektedir. Hedeflere ulaşıldığında politikalarımız ve uygulamalarımız gözden geçirilir bu sayede sürekli gelişmeye ve iyileştirmeye gayret gösteririz.</a:t>
            </a:r>
          </a:p>
          <a:p>
            <a:r>
              <a:rPr lang="tr-TR" sz="2000" b="1" dirty="0"/>
              <a:t>Otelimiz, sürdürülebilir turizm programının yükümlülüklerini yerine getireceğini ve sürdürülebilirlik performansının artırılması için yönetim sisteminin sürekli iyileştirilmesini taahhüt eder. </a:t>
            </a:r>
          </a:p>
          <a:p>
            <a:r>
              <a:rPr lang="tr-TR" sz="2000" b="1" dirty="0"/>
              <a:t>İçinde bulunmuş olduğumuz sektörün durumu, çevresel, toplumsal, ekonomik, teknolojik, mevzuatlarda olabilecek olan değişiklikler tarafımızca sürekli kontrol altında tutulmaktadır. Yönetim sistemimiz mevzuatlarda yapılabilecek olan değişiklikleri sürekli takip altında tutar. Gerekli olması durumunda sistem ve politikalar güncellenmektedir.</a:t>
            </a:r>
          </a:p>
          <a:p>
            <a:r>
              <a:rPr lang="tr-TR" sz="2000" b="1" dirty="0"/>
              <a:t>Sürdürülebilirlik yönetim sistemimiz güncel tutulabilmesi için gerekli tüm yasal gereksinimlerin bir listesi tarafımızca tutulur. Bu listeyi periyodik aralıklarla kontrol eder ve güncelleriz.</a:t>
            </a:r>
          </a:p>
          <a:p>
            <a:r>
              <a:rPr lang="tr-TR" sz="2000" b="1" dirty="0"/>
              <a:t>Sürdürülebilir yönetim sistemimiz resmi web sayfamızda sürekli güncellenir.</a:t>
            </a:r>
          </a:p>
          <a:p>
            <a:pPr marL="0" indent="0">
              <a:buNone/>
            </a:pPr>
            <a:br>
              <a:rPr lang="tr-TR" sz="2000" b="1" dirty="0"/>
            </a:br>
            <a:endParaRPr lang="tr-TR" sz="2000" b="1" dirty="0"/>
          </a:p>
        </p:txBody>
      </p:sp>
      <p:pic>
        <p:nvPicPr>
          <p:cNvPr id="3" name="Resim 2">
            <a:extLst>
              <a:ext uri="{FF2B5EF4-FFF2-40B4-BE49-F238E27FC236}">
                <a16:creationId xmlns:a16="http://schemas.microsoft.com/office/drawing/2014/main" id="{B75D7CB4-F8D0-AD66-993E-D38D7B894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10765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071562"/>
            <a:ext cx="8905877" cy="785813"/>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Sürdürülebilirlik Politikamız</a:t>
            </a:r>
            <a:endParaRPr lang="tr-TR" sz="3600" dirty="0"/>
          </a:p>
        </p:txBody>
      </p:sp>
      <p:sp>
        <p:nvSpPr>
          <p:cNvPr id="6" name="İçerik Yer Tutucusu 5"/>
          <p:cNvSpPr>
            <a:spLocks noGrp="1"/>
          </p:cNvSpPr>
          <p:nvPr>
            <p:ph idx="1"/>
          </p:nvPr>
        </p:nvSpPr>
        <p:spPr>
          <a:xfrm>
            <a:off x="3848982" y="1857375"/>
            <a:ext cx="8343018" cy="5000625"/>
          </a:xfrm>
          <a:gradFill>
            <a:gsLst>
              <a:gs pos="0">
                <a:schemeClr val="accent2">
                  <a:lumMod val="75000"/>
                </a:schemeClr>
              </a:gs>
              <a:gs pos="14000">
                <a:schemeClr val="accent1">
                  <a:lumMod val="45000"/>
                  <a:lumOff val="55000"/>
                </a:schemeClr>
              </a:gs>
            </a:gsLst>
            <a:lin ang="5400000" scaled="1"/>
          </a:gradFill>
        </p:spPr>
        <p:txBody>
          <a:bodyPr>
            <a:noAutofit/>
          </a:bodyPr>
          <a:lstStyle/>
          <a:p>
            <a:endParaRPr lang="tr-TR" sz="2000" b="1" dirty="0"/>
          </a:p>
          <a:p>
            <a:r>
              <a:rPr lang="tr-TR" sz="2000" b="1" dirty="0"/>
              <a:t>Politikalarımız hakkında sürekli güncel bilgiler veririz. Etkileşimde olduğumuz kurum, kuruluş ve şahıslar sürdürülebilirlik için desteğe davet edilir.</a:t>
            </a:r>
          </a:p>
          <a:p>
            <a:r>
              <a:rPr lang="tr-TR" sz="2000" b="1" dirty="0"/>
              <a:t>Elektronik ortamda misafirlerimizin bizim için doldurmuş oldukları memnuniyet anketleri tarafımızca takip edilir, gereken cevaplar zamanında verilir. Bu anketler, kendimizi geliştirmemiz ve mevcut hatalarımızı gidermemiz adına bize yardımcı olmaktadır. Almış olduğumuz geri bildirimler doğrultusunda aksiyon alınır ve yeni geliştirici hedefler belirlenir</a:t>
            </a:r>
          </a:p>
        </p:txBody>
      </p:sp>
      <p:pic>
        <p:nvPicPr>
          <p:cNvPr id="3" name="Resim 2">
            <a:extLst>
              <a:ext uri="{FF2B5EF4-FFF2-40B4-BE49-F238E27FC236}">
                <a16:creationId xmlns:a16="http://schemas.microsoft.com/office/drawing/2014/main" id="{D65D5A7F-9E05-7257-31A3-7B35B8D55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15520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945343"/>
            <a:ext cx="8999799" cy="873821"/>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fontScale="90000"/>
          </a:bodyPr>
          <a:lstStyle/>
          <a:p>
            <a:pPr algn="ctr"/>
            <a:r>
              <a:rPr lang="tr-TR" sz="3200" b="1" dirty="0"/>
              <a:t>Çocuk İstismarı ve Taciz Politikası</a:t>
            </a:r>
            <a:br>
              <a:rPr lang="tr-TR" sz="3200" b="1" dirty="0"/>
            </a:br>
            <a:endParaRPr lang="tr-TR" sz="3600" dirty="0"/>
          </a:p>
        </p:txBody>
      </p:sp>
      <p:sp>
        <p:nvSpPr>
          <p:cNvPr id="6" name="İçerik Yer Tutucusu 5"/>
          <p:cNvSpPr>
            <a:spLocks noGrp="1"/>
          </p:cNvSpPr>
          <p:nvPr>
            <p:ph idx="1"/>
          </p:nvPr>
        </p:nvSpPr>
        <p:spPr>
          <a:xfrm>
            <a:off x="3848983" y="1819164"/>
            <a:ext cx="8343017" cy="5038835"/>
          </a:xfrm>
          <a:gradFill>
            <a:gsLst>
              <a:gs pos="0">
                <a:schemeClr val="accent2">
                  <a:lumMod val="75000"/>
                </a:schemeClr>
              </a:gs>
              <a:gs pos="14000">
                <a:schemeClr val="accent1">
                  <a:lumMod val="45000"/>
                  <a:lumOff val="55000"/>
                </a:schemeClr>
              </a:gs>
            </a:gsLst>
            <a:lin ang="5400000" scaled="1"/>
          </a:gradFill>
        </p:spPr>
        <p:txBody>
          <a:bodyPr>
            <a:noAutofit/>
          </a:bodyPr>
          <a:lstStyle/>
          <a:p>
            <a:pPr fontAlgn="base"/>
            <a:r>
              <a:rPr lang="tr-TR" sz="2000" b="1" dirty="0"/>
              <a:t>HOTEL ANATOLIA yönetimi olarak, çocuklar ile alakalı her konuda hassasiyetimizi göstermekteyiz.</a:t>
            </a:r>
          </a:p>
          <a:p>
            <a:pPr fontAlgn="base"/>
            <a:r>
              <a:rPr lang="tr-TR" sz="2000" b="1" dirty="0"/>
              <a:t>Staj programlarımızda eğitim alan lise öğrencilerimiz için, çocuk istismarına karşı önlem alınmakta, hem personellerimiz hem de stajyerlerimiz çocuk istismarı konusunda bilgilendirilmektedir.</a:t>
            </a:r>
          </a:p>
          <a:p>
            <a:pPr fontAlgn="base"/>
            <a:r>
              <a:rPr lang="tr-TR" sz="2000" b="1" dirty="0"/>
              <a:t>Konuklarımızdan giriş esnasında kimlik bilgilerinin aslını gösteren belgeler talep edilmekte, aileleri ile konaklayacak küçük yaştaki misafirlerin doğrulamaları ön büro ekibimiz tarafından yapılmaktadır.</a:t>
            </a:r>
          </a:p>
          <a:p>
            <a:pPr fontAlgn="base"/>
            <a:r>
              <a:rPr lang="tr-TR" sz="2000" b="1" dirty="0"/>
              <a:t>Ailelerinden ayrı olarak konaklayacak çocuklar için girişte gerekli yasal belgeler, onaylı izin belgesi talep edilmektedir.</a:t>
            </a:r>
          </a:p>
          <a:p>
            <a:pPr fontAlgn="base"/>
            <a:r>
              <a:rPr lang="tr-TR" sz="2000" b="1" dirty="0"/>
              <a:t>Özellikle spor okul grubu konaklamalarında 18 yaş altı misafirlerimizin, yetkililerinden gerekli yasal izinler talep edilmekte, bu konaklamalardaki oda dağılımları ön büro ekibimiz tarafından çocukların güvenliği göz önüne alınarak yapılmaktadır.</a:t>
            </a:r>
          </a:p>
          <a:p>
            <a:pPr marL="0" indent="0">
              <a:buNone/>
            </a:pPr>
            <a:br>
              <a:rPr lang="tr-TR" sz="2000" dirty="0"/>
            </a:br>
            <a:endParaRPr lang="tr-TR" sz="2000" dirty="0"/>
          </a:p>
        </p:txBody>
      </p:sp>
      <p:pic>
        <p:nvPicPr>
          <p:cNvPr id="4" name="Resim 3">
            <a:extLst>
              <a:ext uri="{FF2B5EF4-FFF2-40B4-BE49-F238E27FC236}">
                <a16:creationId xmlns:a16="http://schemas.microsoft.com/office/drawing/2014/main" id="{A08F9BD2-12FB-1822-5D46-6ECA39978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81740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39973"/>
            <a:ext cx="8999799" cy="60605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600" b="1" dirty="0"/>
              <a:t>İşe Alım Politikası</a:t>
            </a:r>
            <a:br>
              <a:rPr lang="tr-TR" sz="3600" b="1" dirty="0"/>
            </a:br>
            <a:endParaRPr lang="tr-TR" sz="3600" dirty="0"/>
          </a:p>
        </p:txBody>
      </p:sp>
      <p:sp>
        <p:nvSpPr>
          <p:cNvPr id="6" name="İçerik Yer Tutucusu 5"/>
          <p:cNvSpPr>
            <a:spLocks noGrp="1"/>
          </p:cNvSpPr>
          <p:nvPr>
            <p:ph idx="1"/>
          </p:nvPr>
        </p:nvSpPr>
        <p:spPr>
          <a:xfrm>
            <a:off x="3848982" y="1446028"/>
            <a:ext cx="8343017" cy="5411972"/>
          </a:xfrm>
          <a:gradFill>
            <a:gsLst>
              <a:gs pos="0">
                <a:schemeClr val="accent2">
                  <a:lumMod val="75000"/>
                </a:schemeClr>
              </a:gs>
              <a:gs pos="14000">
                <a:schemeClr val="accent1">
                  <a:lumMod val="45000"/>
                  <a:lumOff val="55000"/>
                </a:schemeClr>
              </a:gs>
            </a:gsLst>
            <a:lin ang="5400000" scaled="1"/>
          </a:gradFill>
        </p:spPr>
        <p:txBody>
          <a:bodyPr>
            <a:noAutofit/>
          </a:bodyPr>
          <a:lstStyle/>
          <a:p>
            <a:pPr fontAlgn="base"/>
            <a:r>
              <a:rPr lang="tr-TR" sz="1600" b="1" dirty="0"/>
              <a:t>HOTEL ANATOLIA ailesi olarak, ekip arkadaşlarımızda aradığımız başlıca özellikler; Yeniliklere ve gelişime açık olmak, Güvenilir, Çalışkan ve Dürüst olmak, İleri görüşlü olmak, Takım çalışmasına yatkınlık, Çevreye, takım arkadaşlarımıza &amp; misafirlerimize karşı saygılı, hoşgörülü ve yardımsever olmak.</a:t>
            </a:r>
          </a:p>
          <a:p>
            <a:pPr fontAlgn="base"/>
            <a:r>
              <a:rPr lang="tr-TR" sz="1600" b="1" dirty="0"/>
              <a:t>Her departmana uygun nitelikte adayları seçiyoruz. Açık pozisyonlarda öncelikli olarak, otel çalışanlarımızı değerlendiriyoruz. Ekip arkadaşlarımızın yükselmeleri, uzmanı oldukları işte göstermiş oldukları başarı, iş hayatlarında edindikleri deneyim ve sahip oldukları liderlik vasfıyla doğru orantılıdır. Fakat en önemli ölçü, performans </a:t>
            </a:r>
            <a:r>
              <a:rPr lang="tr-TR" sz="1600" b="1" dirty="0" err="1"/>
              <a:t>düzeyidir.Bölgesel</a:t>
            </a:r>
            <a:r>
              <a:rPr lang="tr-TR" sz="1600" b="1" dirty="0"/>
              <a:t> kalkınma önceliğimiz ile yegane amacımız; Bursa bölgesindeki istihdamı artırarak bölgesel ekonomiye katkı sağlamak ve bölgesel kalkınmayı başarmaktır.</a:t>
            </a:r>
          </a:p>
          <a:p>
            <a:pPr fontAlgn="base"/>
            <a:r>
              <a:rPr lang="tr-TR" sz="1600" b="1" dirty="0"/>
              <a:t>Belli bir sosyal statüye, cinsiyete ve yaşa bağlı olmadan hazırladığımız işe alım politikası ile çıktığımız bu yolda toplam 40 personelimize istihdam sağlamaktayız. Bunun yanı sıra; Bursa bölgesinden birçok turizm lisesi öğrencisine staj imkanı sunarak, iş başında eğitim ve tecrübe ile öğrenmeyi desteklemekteyiz.</a:t>
            </a:r>
          </a:p>
          <a:p>
            <a:pPr fontAlgn="base"/>
            <a:r>
              <a:rPr lang="tr-TR" sz="1600" b="1" dirty="0"/>
              <a:t>40 çalışanımız içerisinden 17 kadın çalışanımıza pozitif veya negatif ayrımcılık değil; ‘pozitif eşitlik’ ilkesi ile yaklaşarak; kadının çalışma hayatındaki yerini arttırmayı hedeflemekteyiz. Çalışma hayatına ve turizm sektörüne bizimle beraber giren tüm kadın çalışanlarımızla gurur duymaktayız.</a:t>
            </a:r>
          </a:p>
        </p:txBody>
      </p:sp>
      <p:pic>
        <p:nvPicPr>
          <p:cNvPr id="3" name="Resim 2">
            <a:extLst>
              <a:ext uri="{FF2B5EF4-FFF2-40B4-BE49-F238E27FC236}">
                <a16:creationId xmlns:a16="http://schemas.microsoft.com/office/drawing/2014/main" id="{680994B8-B53B-2F37-3657-A044588F5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41114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39973"/>
            <a:ext cx="8999799" cy="60605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200" b="1" dirty="0"/>
              <a:t>Satın Alma Politikası</a:t>
            </a:r>
            <a:br>
              <a:rPr lang="tr-TR" sz="3200" b="1" dirty="0"/>
            </a:br>
            <a:br>
              <a:rPr lang="tr-TR" sz="3600" b="1" dirty="0"/>
            </a:br>
            <a:endParaRPr lang="tr-TR" sz="3600" dirty="0"/>
          </a:p>
        </p:txBody>
      </p:sp>
      <p:sp>
        <p:nvSpPr>
          <p:cNvPr id="3" name="Dikdörtgen 2"/>
          <p:cNvSpPr/>
          <p:nvPr/>
        </p:nvSpPr>
        <p:spPr>
          <a:xfrm>
            <a:off x="3848983" y="1446028"/>
            <a:ext cx="8343017" cy="5579989"/>
          </a:xfrm>
          <a:prstGeom prst="rect">
            <a:avLst/>
          </a:prstGeom>
        </p:spPr>
        <p:txBody>
          <a:bodyPr wrap="square">
            <a:spAutoFit/>
          </a:bodyPr>
          <a:lstStyle/>
          <a:p>
            <a:pPr marL="450215">
              <a:spcAft>
                <a:spcPts val="0"/>
              </a:spcAft>
            </a:pPr>
            <a:r>
              <a:rPr lang="tr-TR" b="1" dirty="0">
                <a:ea typeface="Calibri" panose="020F0502020204030204" pitchFamily="34" charset="0"/>
              </a:rPr>
              <a:t>HOTEL ANATOLIA ailesi olarak, verdiğimiz hizmetin dünyaya ve topluma olan olumsuz etkisini en aza indirmek ve olumlu katkı sağlamak üzere satın almada sürdürülebilirlik esaslarını uygulamayı amaçlıyoruz</a:t>
            </a:r>
            <a:endParaRPr lang="tr-TR" sz="1100" b="1" dirty="0">
              <a:ea typeface="Calibri" panose="020F0502020204030204" pitchFamily="34" charset="0"/>
            </a:endParaRPr>
          </a:p>
          <a:p>
            <a:pPr marL="450215">
              <a:spcAft>
                <a:spcPts val="0"/>
              </a:spcAft>
            </a:pPr>
            <a:r>
              <a:rPr lang="tr-TR" b="1" dirty="0">
                <a:ea typeface="Calibri" panose="020F0502020204030204" pitchFamily="34" charset="0"/>
              </a:rPr>
              <a:t> </a:t>
            </a:r>
            <a:endParaRPr lang="tr-TR" sz="1100" b="1" dirty="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tr-TR" b="1" dirty="0"/>
              <a:t>Otelimizde, enerji verimliliği ve çevreye duyarlı ekipman, hizmet ve ürünleri satın almaya, gereksiz satın almayı en aza indirmek konusuna özen gösteriyoruz. Bu plan doğrultusunda, daha az enerji tüketimi ve maksimum çevresel ve ekonomik kazanç elde ediyoruz.</a:t>
            </a:r>
          </a:p>
          <a:p>
            <a:pPr marL="342900" lvl="0" indent="-342900">
              <a:lnSpc>
                <a:spcPct val="115000"/>
              </a:lnSpc>
              <a:spcAft>
                <a:spcPts val="800"/>
              </a:spcAft>
              <a:buFont typeface="Symbol" panose="05050102010706020507" pitchFamily="18" charset="2"/>
              <a:buChar char=""/>
            </a:pPr>
            <a:r>
              <a:rPr lang="tr-TR" b="1" dirty="0"/>
              <a:t>Tedarikçilerimizi otel </a:t>
            </a:r>
            <a:r>
              <a:rPr lang="tr-TR" b="1" dirty="0" err="1"/>
              <a:t>lokasyonuna</a:t>
            </a:r>
            <a:r>
              <a:rPr lang="tr-TR" b="1" dirty="0"/>
              <a:t> yakın, çevre ile uyumlu üretim yapan ve hizmet veren, çevre </a:t>
            </a:r>
            <a:r>
              <a:rPr lang="tr-TR" sz="2000" b="1" dirty="0"/>
              <a:t>sertifikalı</a:t>
            </a:r>
            <a:r>
              <a:rPr lang="tr-TR" b="1" dirty="0"/>
              <a:t>, işletmeler arasından, satın alma süreçlerinde, çevresel ve sosyal performanslarını değerlendirip seçmeye özen gösteriyoruz.</a:t>
            </a:r>
          </a:p>
          <a:p>
            <a:pPr marL="342900" lvl="0" indent="-342900">
              <a:lnSpc>
                <a:spcPct val="107000"/>
              </a:lnSpc>
              <a:spcAft>
                <a:spcPts val="800"/>
              </a:spcAft>
              <a:buFont typeface="Symbol" panose="05050102010706020507" pitchFamily="18" charset="2"/>
              <a:buChar char=""/>
            </a:pPr>
            <a:r>
              <a:rPr lang="tr-TR" b="1" dirty="0"/>
              <a:t>Satın almalarımızda geri dönüştürülmüş, tekrar kullanılabilen, plastik ambalaj kullanımı en az seviyede tutulan ürünleri tercih ediyoruz.</a:t>
            </a:r>
          </a:p>
          <a:p>
            <a:pPr marL="342900" lvl="0" indent="-342900">
              <a:lnSpc>
                <a:spcPct val="107000"/>
              </a:lnSpc>
              <a:spcAft>
                <a:spcPts val="800"/>
              </a:spcAft>
              <a:buFont typeface="Symbol" panose="05050102010706020507" pitchFamily="18" charset="2"/>
              <a:buChar char=""/>
            </a:pPr>
            <a:r>
              <a:rPr lang="tr-TR" b="1" dirty="0"/>
              <a:t>Hizmet alımı sırasında çok uluslu şirketler yerine </a:t>
            </a:r>
            <a:r>
              <a:rPr lang="tr-TR" b="1" dirty="0" err="1"/>
              <a:t>öncellike</a:t>
            </a:r>
            <a:r>
              <a:rPr lang="tr-TR" b="1" dirty="0"/>
              <a:t> yerel şirketlerle çalışmayı değerlendiriyoruz.</a:t>
            </a:r>
          </a:p>
          <a:p>
            <a:br>
              <a:rPr lang="tr-TR" dirty="0">
                <a:latin typeface="Calibri" panose="020F0502020204030204" pitchFamily="34" charset="0"/>
                <a:ea typeface="Calibri" panose="020F0502020204030204" pitchFamily="34" charset="0"/>
              </a:rPr>
            </a:br>
            <a:endParaRPr lang="tr-TR" dirty="0"/>
          </a:p>
        </p:txBody>
      </p:sp>
      <p:pic>
        <p:nvPicPr>
          <p:cNvPr id="4" name="Resim 3">
            <a:extLst>
              <a:ext uri="{FF2B5EF4-FFF2-40B4-BE49-F238E27FC236}">
                <a16:creationId xmlns:a16="http://schemas.microsoft.com/office/drawing/2014/main" id="{AEADE82A-248E-089D-C551-38FE8D487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47039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39973"/>
            <a:ext cx="8999799" cy="60605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200" b="1" dirty="0"/>
              <a:t>Satın Alma Politikası</a:t>
            </a:r>
            <a:br>
              <a:rPr lang="tr-TR" sz="3200" b="1" dirty="0"/>
            </a:br>
            <a:br>
              <a:rPr lang="tr-TR" sz="3600" b="1" dirty="0"/>
            </a:br>
            <a:endParaRPr lang="tr-TR" sz="3600" dirty="0"/>
          </a:p>
        </p:txBody>
      </p:sp>
      <p:sp>
        <p:nvSpPr>
          <p:cNvPr id="4" name="Dikdörtgen 3"/>
          <p:cNvSpPr/>
          <p:nvPr/>
        </p:nvSpPr>
        <p:spPr>
          <a:xfrm>
            <a:off x="3848982" y="1785315"/>
            <a:ext cx="8343017" cy="441146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tr-TR" sz="2000" b="1" dirty="0"/>
              <a:t>İşletmelerimize zorunlu olmayan durumlar dışında, ithal ürünler yerine yerel olarak yapılmış, üretilmiş mallar satın almaya öncelik veriyoruz.</a:t>
            </a:r>
          </a:p>
          <a:p>
            <a:pPr marL="342900" lvl="0" indent="-342900">
              <a:lnSpc>
                <a:spcPct val="107000"/>
              </a:lnSpc>
              <a:spcAft>
                <a:spcPts val="800"/>
              </a:spcAft>
              <a:buFont typeface="Symbol" panose="05050102010706020507" pitchFamily="18" charset="2"/>
              <a:buChar char=""/>
            </a:pPr>
            <a:r>
              <a:rPr lang="tr-TR" sz="2000" b="1" dirty="0"/>
              <a:t>İşletmemize alınan makine cihazların öncelikle A sınıfı ve/veya az enerji tüketen özellikte olan alternatifleri araştırır ve tercih ediyoruz.</a:t>
            </a:r>
          </a:p>
          <a:p>
            <a:pPr marL="342900" lvl="0" indent="-342900">
              <a:lnSpc>
                <a:spcPct val="107000"/>
              </a:lnSpc>
              <a:spcAft>
                <a:spcPts val="800"/>
              </a:spcAft>
              <a:buFont typeface="Symbol" panose="05050102010706020507" pitchFamily="18" charset="2"/>
              <a:buChar char=""/>
            </a:pPr>
            <a:r>
              <a:rPr lang="tr-TR" sz="2000" b="1" dirty="0"/>
              <a:t>İnşaat, tekstil, kimyasal, gıda, içecek, sarf malzemeleri, her türlü ürün ve hammadde tedarik ederken ürünlerin ve tedarikçi firmaların sürdürülebilirlik faaliyetleri ve sertifikalarına göre değerlendirme yapıyoruz.</a:t>
            </a:r>
          </a:p>
          <a:p>
            <a:pPr marL="342900" lvl="0" indent="-342900">
              <a:lnSpc>
                <a:spcPct val="107000"/>
              </a:lnSpc>
              <a:spcAft>
                <a:spcPts val="800"/>
              </a:spcAft>
              <a:buFont typeface="Symbol" panose="05050102010706020507" pitchFamily="18" charset="2"/>
              <a:buChar char=""/>
            </a:pPr>
            <a:r>
              <a:rPr lang="tr-TR" sz="2000" b="1" dirty="0"/>
              <a:t>Tedarikçilerimize ve alt yüklenicilerimizle sürdürülebilirlik çalışmalarımızı paylaşıyoruz.</a:t>
            </a:r>
          </a:p>
          <a:p>
            <a:r>
              <a:rPr lang="tr-TR" sz="2000" b="1" dirty="0">
                <a:ea typeface="Calibri" panose="020F0502020204030204" pitchFamily="34" charset="0"/>
              </a:rPr>
              <a:t>Tedarikçilerimize ve alt yüklenicilerimizle sürdürülebilirlik çalışmalarımızı paylaşıyoruz.</a:t>
            </a:r>
            <a:endParaRPr lang="tr-TR" sz="2000" b="1" dirty="0"/>
          </a:p>
        </p:txBody>
      </p:sp>
      <p:pic>
        <p:nvPicPr>
          <p:cNvPr id="5" name="Resim 4">
            <a:extLst>
              <a:ext uri="{FF2B5EF4-FFF2-40B4-BE49-F238E27FC236}">
                <a16:creationId xmlns:a16="http://schemas.microsoft.com/office/drawing/2014/main" id="{7EB8C5C0-74F0-CDFB-B816-9905BBD14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73638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39973"/>
            <a:ext cx="8999799" cy="60605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600" b="1" dirty="0"/>
              <a:t>Çevresel Sürdürülebilirlik Politikası</a:t>
            </a:r>
            <a:br>
              <a:rPr lang="tr-TR" sz="3600" b="1" dirty="0"/>
            </a:br>
            <a:endParaRPr lang="tr-TR" sz="3600" dirty="0"/>
          </a:p>
        </p:txBody>
      </p:sp>
      <p:sp>
        <p:nvSpPr>
          <p:cNvPr id="5" name="Dikdörtgen 4"/>
          <p:cNvSpPr/>
          <p:nvPr/>
        </p:nvSpPr>
        <p:spPr>
          <a:xfrm>
            <a:off x="3848983" y="1541721"/>
            <a:ext cx="8240236" cy="5666167"/>
          </a:xfrm>
          <a:prstGeom prst="rect">
            <a:avLst/>
          </a:prstGeom>
        </p:spPr>
        <p:txBody>
          <a:bodyPr wrap="square">
            <a:spAutoFit/>
          </a:bodyPr>
          <a:lstStyle/>
          <a:p>
            <a:pPr marL="450215">
              <a:spcAft>
                <a:spcPts val="0"/>
              </a:spcAft>
            </a:pPr>
            <a:r>
              <a:rPr lang="tr-TR" sz="2000" b="1" dirty="0">
                <a:ea typeface="Calibri" panose="020F0502020204030204" pitchFamily="34" charset="0"/>
              </a:rPr>
              <a:t>HOTEL ANATOLIA ailesi olarak, tüm bireylerin ve kuruluşların yapması gerektiği gibi, çevre politikamıza uyumlu olarak hizmet vermekteyiz. Amacımız, kusursuz bir çevre performansına ulaşmaktır.</a:t>
            </a:r>
          </a:p>
          <a:p>
            <a:pPr marL="450215">
              <a:spcAft>
                <a:spcPts val="0"/>
              </a:spcAft>
            </a:pPr>
            <a:r>
              <a:rPr lang="tr-TR" sz="2000" b="1" dirty="0">
                <a:ea typeface="Calibri" panose="020F0502020204030204" pitchFamily="34" charset="0"/>
              </a:rPr>
              <a:t>Çevre koruma ve atık yönetimi politikasını 3 başlık altında ele almaktayız;</a:t>
            </a:r>
          </a:p>
          <a:p>
            <a:pPr marL="342900" lvl="0" indent="-342900">
              <a:lnSpc>
                <a:spcPct val="107000"/>
              </a:lnSpc>
              <a:spcAft>
                <a:spcPts val="800"/>
              </a:spcAft>
              <a:buFont typeface="+mj-lt"/>
              <a:buAutoNum type="arabicPeriod"/>
            </a:pPr>
            <a:r>
              <a:rPr lang="tr-TR" sz="2000" b="1" dirty="0"/>
              <a:t>Atık Yönetimi</a:t>
            </a:r>
          </a:p>
          <a:p>
            <a:pPr marL="342900" lvl="0" indent="-342900">
              <a:lnSpc>
                <a:spcPct val="107000"/>
              </a:lnSpc>
              <a:spcAft>
                <a:spcPts val="800"/>
              </a:spcAft>
              <a:buFont typeface="+mj-lt"/>
              <a:buAutoNum type="arabicPeriod"/>
            </a:pPr>
            <a:r>
              <a:rPr lang="tr-TR" sz="2000" b="1" dirty="0"/>
              <a:t>Yasal Şartlar</a:t>
            </a:r>
          </a:p>
          <a:p>
            <a:pPr marL="342900" lvl="0" indent="-342900">
              <a:lnSpc>
                <a:spcPct val="107000"/>
              </a:lnSpc>
              <a:spcAft>
                <a:spcPts val="800"/>
              </a:spcAft>
              <a:buFont typeface="+mj-lt"/>
              <a:buAutoNum type="arabicPeriod"/>
            </a:pPr>
            <a:r>
              <a:rPr lang="tr-TR" sz="2000" b="1" dirty="0"/>
              <a:t>Doğal Kaynak Kullanımı</a:t>
            </a:r>
          </a:p>
          <a:p>
            <a:pPr marL="450215">
              <a:spcAft>
                <a:spcPts val="0"/>
              </a:spcAft>
            </a:pPr>
            <a:r>
              <a:rPr lang="tr-TR" sz="2000" b="1" dirty="0">
                <a:ea typeface="Calibri" panose="020F0502020204030204" pitchFamily="34" charset="0"/>
              </a:rPr>
              <a:t>Ambalaj atıklarını Cam, Kağıt, Plastik olarak ayrı ayrı geçici depoluyor ve yetkili firmalar tarafından toplanıp geri dönüştürülmesine olanak sağlıyoruz.</a:t>
            </a:r>
          </a:p>
          <a:p>
            <a:pPr marL="450215">
              <a:spcAft>
                <a:spcPts val="0"/>
              </a:spcAft>
            </a:pPr>
            <a:r>
              <a:rPr lang="tr-TR" sz="2000" b="1" dirty="0">
                <a:ea typeface="Calibri" panose="020F0502020204030204" pitchFamily="34" charset="0"/>
              </a:rPr>
              <a:t>Tehlikeli atıkların ise, ambalaj atıklarından ayrı olarak kaynağında ayrıştırılmasını sağlayıp, kayıtları tutularak yetkili firmalara teslimatını yapıyoruz.</a:t>
            </a:r>
          </a:p>
          <a:p>
            <a:pPr marL="450215">
              <a:spcAft>
                <a:spcPts val="0"/>
              </a:spcAft>
            </a:pPr>
            <a:r>
              <a:rPr lang="tr-TR" sz="2000" b="1" dirty="0">
                <a:ea typeface="Calibri" panose="020F0502020204030204" pitchFamily="34" charset="0"/>
              </a:rPr>
              <a:t>Tehlikeli atıkların kontrolsüz bir şekilde toplanması, hava, su ve toprak kirliliğine yol açmaktadır.</a:t>
            </a:r>
          </a:p>
          <a:p>
            <a:pPr marL="450215">
              <a:spcAft>
                <a:spcPts val="0"/>
              </a:spcAft>
            </a:pPr>
            <a:r>
              <a:rPr lang="tr-TR" dirty="0">
                <a:latin typeface="Calibri" panose="020F0502020204030204" pitchFamily="34" charset="0"/>
                <a:ea typeface="Calibri" panose="020F0502020204030204" pitchFamily="34" charset="0"/>
              </a:rPr>
              <a:t> </a:t>
            </a:r>
            <a:endParaRPr lang="tr-TR" sz="1100" dirty="0">
              <a:effectLst/>
              <a:latin typeface="Calibri" panose="020F0502020204030204" pitchFamily="34" charset="0"/>
              <a:ea typeface="Calibri" panose="020F0502020204030204" pitchFamily="34" charset="0"/>
            </a:endParaRPr>
          </a:p>
        </p:txBody>
      </p:sp>
      <p:pic>
        <p:nvPicPr>
          <p:cNvPr id="3" name="Resim 2">
            <a:extLst>
              <a:ext uri="{FF2B5EF4-FFF2-40B4-BE49-F238E27FC236}">
                <a16:creationId xmlns:a16="http://schemas.microsoft.com/office/drawing/2014/main" id="{7E1A9AE1-C92A-A220-6BAA-4ADF62DBD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67053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39973"/>
            <a:ext cx="8999799" cy="699658"/>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600" b="1" dirty="0"/>
              <a:t>Çevresel Sürdürülebilirlik Politikası</a:t>
            </a:r>
            <a:br>
              <a:rPr lang="tr-TR" sz="3600" b="1" dirty="0"/>
            </a:br>
            <a:endParaRPr lang="tr-TR" sz="3600" dirty="0"/>
          </a:p>
        </p:txBody>
      </p:sp>
      <p:sp>
        <p:nvSpPr>
          <p:cNvPr id="3" name="Dikdörtgen 2"/>
          <p:cNvSpPr/>
          <p:nvPr/>
        </p:nvSpPr>
        <p:spPr>
          <a:xfrm>
            <a:off x="3848983" y="1446028"/>
            <a:ext cx="8343016" cy="4278094"/>
          </a:xfrm>
          <a:prstGeom prst="rect">
            <a:avLst/>
          </a:prstGeom>
        </p:spPr>
        <p:txBody>
          <a:bodyPr wrap="square">
            <a:spAutoFit/>
          </a:bodyPr>
          <a:lstStyle/>
          <a:p>
            <a:pPr marL="450215">
              <a:spcAft>
                <a:spcPts val="0"/>
              </a:spcAft>
            </a:pPr>
            <a:endParaRPr lang="tr-TR" sz="1600" b="1" dirty="0">
              <a:latin typeface="Calibri" panose="020F0502020204030204" pitchFamily="34" charset="0"/>
              <a:ea typeface="Calibri" panose="020F0502020204030204" pitchFamily="34" charset="0"/>
            </a:endParaRPr>
          </a:p>
          <a:p>
            <a:pPr marL="450215">
              <a:spcAft>
                <a:spcPts val="0"/>
              </a:spcAft>
            </a:pPr>
            <a:r>
              <a:rPr lang="tr-TR" sz="1600" b="1" dirty="0">
                <a:latin typeface="Calibri" panose="020F0502020204030204" pitchFamily="34" charset="0"/>
                <a:ea typeface="Calibri" panose="020F0502020204030204" pitchFamily="34" charset="0"/>
              </a:rPr>
              <a:t>HOTEL ANATOLIA tüm departmanları içeren çevre yönetim sistemi uygulanmaktadır. Bu sistemde atanmış çevre sorumluları, Çevre ve Şehircilik Bakanlığı’ndan onaylı ve lisanslı danışmanlık firması uzmanlarıyla çalışmaktadırlar. Yılda 1 defa yapılması gereken iç tetkik raporları her ay hazırlanmaktadır. Hazırlanan iç tetkik raporları, çevre koordinasyon toplantılarında değerlendirilmektedir. Yapılan güncellemelere göre yenilenmesi ve eksiklerin giderilmesi sağlanmaktadır. Bu toplantılarda, mevzuatta yaşanacak </a:t>
            </a:r>
            <a:r>
              <a:rPr lang="tr-TR" sz="1600" b="1" dirty="0" err="1">
                <a:latin typeface="Calibri" panose="020F0502020204030204" pitchFamily="34" charset="0"/>
                <a:ea typeface="Calibri" panose="020F0502020204030204" pitchFamily="34" charset="0"/>
              </a:rPr>
              <a:t>olasıdeğişiklikler</a:t>
            </a:r>
            <a:r>
              <a:rPr lang="tr-TR" sz="1600" b="1" dirty="0">
                <a:latin typeface="Calibri" panose="020F0502020204030204" pitchFamily="34" charset="0"/>
                <a:ea typeface="Calibri" panose="020F0502020204030204" pitchFamily="34" charset="0"/>
              </a:rPr>
              <a:t> tespit edilerek, yürürlüğe girmeden gerekli düzenlemeler yapılmaktadır. </a:t>
            </a:r>
          </a:p>
          <a:p>
            <a:pPr marL="450215">
              <a:spcAft>
                <a:spcPts val="0"/>
              </a:spcAft>
            </a:pPr>
            <a:r>
              <a:rPr lang="tr-TR" sz="1600" b="1" dirty="0">
                <a:latin typeface="Calibri" panose="020F0502020204030204" pitchFamily="34" charset="0"/>
                <a:ea typeface="Calibri" panose="020F0502020204030204" pitchFamily="34" charset="0"/>
              </a:rPr>
              <a:t> Otelimizde oluşan atıklar, yönetmeliğe uygun ve hatasız bir şekilde sınıflandırılıp geri dönüşümü veya </a:t>
            </a:r>
            <a:r>
              <a:rPr lang="tr-TR" sz="1600" b="1" dirty="0" err="1">
                <a:latin typeface="Calibri" panose="020F0502020204030204" pitchFamily="34" charset="0"/>
                <a:ea typeface="Calibri" panose="020F0502020204030204" pitchFamily="34" charset="0"/>
              </a:rPr>
              <a:t>bertarafı</a:t>
            </a:r>
            <a:r>
              <a:rPr lang="tr-TR" sz="1600" b="1" dirty="0">
                <a:latin typeface="Calibri" panose="020F0502020204030204" pitchFamily="34" charset="0"/>
                <a:ea typeface="Calibri" panose="020F0502020204030204" pitchFamily="34" charset="0"/>
              </a:rPr>
              <a:t> sağlanır. Bu konularla ilgili olarak tüm ekip arkadaşlarımıza gerekli eğitimler verilmektedir. Bu eğitimler sayesinde atık yönetimi, sıfır hata ile yürütülmektedir. Çevre koruma ve atık yönetimi ile ilgili önemli ölçüde bilgi birikimine ulaşılmıştır.</a:t>
            </a:r>
          </a:p>
          <a:p>
            <a:pPr marL="450215">
              <a:spcAft>
                <a:spcPts val="0"/>
              </a:spcAft>
            </a:pPr>
            <a:r>
              <a:rPr lang="tr-TR" sz="1600" b="1" dirty="0">
                <a:latin typeface="Calibri" panose="020F0502020204030204" pitchFamily="34" charset="0"/>
                <a:ea typeface="Calibri" panose="020F0502020204030204" pitchFamily="34" charset="0"/>
              </a:rPr>
              <a:t>Bu mevzuatlar çerçevesinde, tedarikçilerimiz de çevre yönetim sistemimize bağlı olarak uyum sağlamışlardır. Tedarikçilerimiz, ancak gerekli izinleri aldıktan sonra bizimle çalışabilmektedirler.</a:t>
            </a:r>
          </a:p>
          <a:p>
            <a:pPr marL="450215">
              <a:spcAft>
                <a:spcPts val="0"/>
              </a:spcAft>
            </a:pPr>
            <a:r>
              <a:rPr lang="tr-TR" sz="1600" b="1" dirty="0">
                <a:latin typeface="Calibri" panose="020F0502020204030204" pitchFamily="34" charset="0"/>
                <a:ea typeface="Calibri" panose="020F0502020204030204" pitchFamily="34" charset="0"/>
              </a:rPr>
              <a:t>Tesisimizde tehlikeli atıklar, tehlikeli atık depolama sahamızda biriktirilip yönetmeliğe uygun olarak zamanında bertaraf edilmektedir.</a:t>
            </a:r>
            <a:endParaRPr lang="tr-TR" sz="1600" b="1" dirty="0">
              <a:effectLst/>
              <a:latin typeface="Calibri" panose="020F0502020204030204" pitchFamily="34" charset="0"/>
              <a:ea typeface="Calibri" panose="020F0502020204030204" pitchFamily="34" charset="0"/>
            </a:endParaRPr>
          </a:p>
        </p:txBody>
      </p:sp>
      <p:pic>
        <p:nvPicPr>
          <p:cNvPr id="4" name="Resim 3">
            <a:extLst>
              <a:ext uri="{FF2B5EF4-FFF2-40B4-BE49-F238E27FC236}">
                <a16:creationId xmlns:a16="http://schemas.microsoft.com/office/drawing/2014/main" id="{E6EBBEFA-330D-786E-EB48-CE0A723DB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74133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157539" y="50005"/>
            <a:ext cx="9034462" cy="2471738"/>
          </a:xfrm>
          <a:gradFill flip="none" rotWithShape="1">
            <a:gsLst>
              <a:gs pos="100000">
                <a:schemeClr val="accent2">
                  <a:lumMod val="75000"/>
                </a:schemeClr>
              </a:gs>
              <a:gs pos="23000">
                <a:schemeClr val="accent1">
                  <a:lumMod val="45000"/>
                  <a:lumOff val="55000"/>
                </a:schemeClr>
              </a:gs>
              <a:gs pos="100000">
                <a:schemeClr val="accent1">
                  <a:lumMod val="30000"/>
                  <a:lumOff val="70000"/>
                </a:schemeClr>
              </a:gs>
            </a:gsLst>
            <a:lin ang="5400000" scaled="1"/>
            <a:tileRect/>
          </a:gradFill>
        </p:spPr>
        <p:txBody>
          <a:bodyPr anchor="ctr">
            <a:normAutofit/>
          </a:bodyPr>
          <a:lstStyle/>
          <a:p>
            <a:br>
              <a:rPr lang="tr-TR" sz="2000" b="1" dirty="0"/>
            </a:br>
            <a:endParaRPr lang="tr-TR" sz="2000" dirty="0"/>
          </a:p>
        </p:txBody>
      </p:sp>
      <p:sp>
        <p:nvSpPr>
          <p:cNvPr id="4" name="Dikdörtgen 3"/>
          <p:cNvSpPr/>
          <p:nvPr/>
        </p:nvSpPr>
        <p:spPr>
          <a:xfrm>
            <a:off x="3848983" y="2521743"/>
            <a:ext cx="8343017" cy="4386262"/>
          </a:xfrm>
          <a:prstGeom prst="rect">
            <a:avLst/>
          </a:prstGeom>
          <a:gradFill>
            <a:gsLst>
              <a:gs pos="0">
                <a:schemeClr val="accent2">
                  <a:lumMod val="75000"/>
                </a:schemeClr>
              </a:gs>
              <a:gs pos="1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HOTEL ANATOLIA BURSA</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SÜRDÜRÜLEBİLİRLİK POLİTİKAMIZ</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SÜRDÜRÜLEBİLİR YÖNETİM UYGULAMALARIMIZ</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KİRLİLİĞİN EN AZA İNDİRİLMESİ</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TOPLUMSAL KATKILARIMIZ</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BİYOÇEŞİTLİLİĞİN KORUNMASI</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YAKIN ÇEVREMİZDE BULUNAN DOĞAL VE TARİHİ ALANLAR</a:t>
            </a:r>
          </a:p>
          <a:p>
            <a:pPr marL="342900" lvl="0" indent="-342900">
              <a:buFont typeface="Arial" panose="020B0604020202020204" pitchFamily="34" charset="0"/>
              <a:buChar char="•"/>
            </a:pPr>
            <a:r>
              <a:rPr lang="tr-TR" sz="2000" b="1" dirty="0">
                <a:solidFill>
                  <a:schemeClr val="tx2"/>
                </a:solidFill>
                <a:latin typeface="Arial Black" panose="020B0A04020102020204" pitchFamily="34" charset="0"/>
              </a:rPr>
              <a:t>DOĞAL KAYNAKLARIN KULLANIMI, ENERJİ VE ATIK YÖNETİMİ</a:t>
            </a:r>
          </a:p>
        </p:txBody>
      </p:sp>
      <p:pic>
        <p:nvPicPr>
          <p:cNvPr id="3" name="Resim 2">
            <a:extLst>
              <a:ext uri="{FF2B5EF4-FFF2-40B4-BE49-F238E27FC236}">
                <a16:creationId xmlns:a16="http://schemas.microsoft.com/office/drawing/2014/main" id="{32DE0306-30CE-BAEF-0405-39650BF1F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5" name="Resim 4">
            <a:extLst>
              <a:ext uri="{FF2B5EF4-FFF2-40B4-BE49-F238E27FC236}">
                <a16:creationId xmlns:a16="http://schemas.microsoft.com/office/drawing/2014/main" id="{59946AA5-9D61-9717-5198-FF31874B3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053" y="-733789"/>
            <a:ext cx="4849433" cy="4162789"/>
          </a:xfrm>
          <a:prstGeom prst="rect">
            <a:avLst/>
          </a:prstGeom>
        </p:spPr>
      </p:pic>
    </p:spTree>
    <p:extLst>
      <p:ext uri="{BB962C8B-B14F-4D97-AF65-F5344CB8AC3E}">
        <p14:creationId xmlns:p14="http://schemas.microsoft.com/office/powerpoint/2010/main" val="21198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6929" y="969108"/>
            <a:ext cx="8999799" cy="552892"/>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200" b="1" dirty="0"/>
              <a:t>Çevre Yaklaşımımız</a:t>
            </a:r>
            <a:br>
              <a:rPr lang="tr-TR" sz="3200" b="1" dirty="0"/>
            </a:br>
            <a:br>
              <a:rPr lang="tr-TR" sz="3600" b="1" dirty="0"/>
            </a:br>
            <a:endParaRPr lang="tr-TR" sz="3600" dirty="0"/>
          </a:p>
        </p:txBody>
      </p:sp>
      <p:sp>
        <p:nvSpPr>
          <p:cNvPr id="4" name="Dikdörtgen 3"/>
          <p:cNvSpPr/>
          <p:nvPr/>
        </p:nvSpPr>
        <p:spPr>
          <a:xfrm>
            <a:off x="3848982" y="1531088"/>
            <a:ext cx="8343017" cy="3992888"/>
          </a:xfrm>
          <a:prstGeom prst="rect">
            <a:avLst/>
          </a:prstGeom>
        </p:spPr>
        <p:txBody>
          <a:bodyPr wrap="square">
            <a:spAutoFit/>
          </a:bodyPr>
          <a:lstStyle/>
          <a:p>
            <a:pPr marL="541655" marR="1750695">
              <a:lnSpc>
                <a:spcPct val="88000"/>
              </a:lnSpc>
              <a:spcBef>
                <a:spcPts val="1220"/>
              </a:spcBef>
              <a:spcAft>
                <a:spcPts val="0"/>
              </a:spcAft>
            </a:pPr>
            <a:r>
              <a:rPr lang="tr-TR" b="1" dirty="0">
                <a:latin typeface="Calibri" panose="020F0502020204030204" pitchFamily="34" charset="0"/>
                <a:ea typeface="Calibri" panose="020F0502020204030204" pitchFamily="34" charset="0"/>
              </a:rPr>
              <a:t>Doğal kaynakların sınırsız olmadığı, dikkatli bir şekilde kullanılmadığı taktirde bir gün bu</a:t>
            </a:r>
            <a:r>
              <a:rPr lang="tr-TR" b="1" spc="-7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kaynakların</a:t>
            </a:r>
            <a:r>
              <a:rPr lang="tr-TR" b="1" spc="-7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tükeneceği</a:t>
            </a:r>
            <a:r>
              <a:rPr lang="tr-TR" b="1" spc="-5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bilinen</a:t>
            </a:r>
            <a:r>
              <a:rPr lang="tr-TR" b="1" spc="-3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bir</a:t>
            </a:r>
            <a:r>
              <a:rPr lang="tr-TR" b="1" spc="-7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gerçektir.</a:t>
            </a:r>
            <a:r>
              <a:rPr lang="tr-TR" b="1" spc="-5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Sıfır</a:t>
            </a:r>
            <a:r>
              <a:rPr lang="tr-TR" b="1" spc="-7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Atık,</a:t>
            </a:r>
            <a:r>
              <a:rPr lang="tr-TR" b="1" spc="-65" dirty="0">
                <a:latin typeface="Calibri" panose="020F0502020204030204" pitchFamily="34" charset="0"/>
                <a:ea typeface="Calibri" panose="020F0502020204030204" pitchFamily="34" charset="0"/>
              </a:rPr>
              <a:t> </a:t>
            </a:r>
            <a:r>
              <a:rPr lang="tr-TR" b="1" dirty="0" err="1">
                <a:latin typeface="Calibri" panose="020F0502020204030204" pitchFamily="34" charset="0"/>
                <a:ea typeface="Calibri" panose="020F0502020204030204" pitchFamily="34" charset="0"/>
              </a:rPr>
              <a:t>döngüselliğe</a:t>
            </a:r>
            <a:r>
              <a:rPr lang="tr-TR" b="1" dirty="0">
                <a:latin typeface="Calibri" panose="020F0502020204030204" pitchFamily="34" charset="0"/>
                <a:ea typeface="Calibri" panose="020F0502020204030204" pitchFamily="34" charset="0"/>
              </a:rPr>
              <a:t> dayalı</a:t>
            </a:r>
            <a:r>
              <a:rPr lang="tr-TR" b="1" spc="-9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bir</a:t>
            </a:r>
            <a:r>
              <a:rPr lang="tr-TR" b="1" spc="-7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kaynak ve atık</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yönetimi yaklaşımıdır. Sürdürülebilir üretim ve tüketim</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alışkanlıklarını teşvik eder ve kaynakların</a:t>
            </a:r>
            <a:r>
              <a:rPr lang="tr-TR" b="1" spc="-2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verimli kullanılmasını destekler. Sıfır atık, israftan kaçınmayı</a:t>
            </a:r>
            <a:r>
              <a:rPr lang="tr-TR" b="1" spc="-4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ve</a:t>
            </a:r>
          </a:p>
          <a:p>
            <a:pPr marL="541655" marR="1477645">
              <a:lnSpc>
                <a:spcPct val="88000"/>
              </a:lnSpc>
              <a:spcAft>
                <a:spcPts val="0"/>
              </a:spcAft>
            </a:pPr>
            <a:r>
              <a:rPr lang="tr-TR" b="1" dirty="0">
                <a:latin typeface="Calibri" panose="020F0502020204030204" pitchFamily="34" charset="0"/>
                <a:ea typeface="Calibri" panose="020F0502020204030204" pitchFamily="34" charset="0"/>
              </a:rPr>
              <a:t>atığın önlenmesini, azaltılmasını, yeniden kullanılmasını ve geri dönüştürülmesini savunur.</a:t>
            </a:r>
            <a:r>
              <a:rPr lang="tr-TR" b="1" spc="-4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Böylece</a:t>
            </a:r>
            <a:r>
              <a:rPr lang="tr-TR" b="1" spc="-8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sosyal</a:t>
            </a:r>
            <a:r>
              <a:rPr lang="tr-TR" b="1" spc="-10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dayanışmanın</a:t>
            </a:r>
            <a:r>
              <a:rPr lang="tr-TR" b="1" spc="-5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geliştirilmesi</a:t>
            </a:r>
            <a:r>
              <a:rPr lang="tr-TR" b="1" spc="-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de</a:t>
            </a:r>
            <a:r>
              <a:rPr lang="tr-TR" b="1" spc="-6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dahil</a:t>
            </a:r>
            <a:r>
              <a:rPr lang="tr-TR" b="1" spc="-4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olmak</a:t>
            </a:r>
            <a:r>
              <a:rPr lang="tr-TR" b="1" spc="-7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üzere</a:t>
            </a:r>
            <a:r>
              <a:rPr lang="tr-TR" b="1" spc="-6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olumlu</a:t>
            </a:r>
            <a:r>
              <a:rPr lang="tr-TR" b="1" spc="-55" dirty="0">
                <a:latin typeface="Calibri" panose="020F0502020204030204" pitchFamily="34" charset="0"/>
                <a:ea typeface="Calibri" panose="020F0502020204030204" pitchFamily="34" charset="0"/>
              </a:rPr>
              <a:t> </a:t>
            </a:r>
            <a:r>
              <a:rPr lang="tr-TR" b="1" dirty="0" err="1">
                <a:latin typeface="Calibri" panose="020F0502020204030204" pitchFamily="34" charset="0"/>
                <a:ea typeface="Calibri" panose="020F0502020204030204" pitchFamily="34" charset="0"/>
              </a:rPr>
              <a:t>sosyo</a:t>
            </a:r>
            <a:r>
              <a:rPr lang="tr-TR" b="1" dirty="0">
                <a:latin typeface="Calibri" panose="020F0502020204030204" pitchFamily="34" charset="0"/>
                <a:ea typeface="Calibri" panose="020F0502020204030204" pitchFamily="34" charset="0"/>
              </a:rPr>
              <a:t>- ekonomik sonuçlara ulaşılmasına yardımcı olabilir. Döngüsel ekonomi,</a:t>
            </a:r>
            <a:r>
              <a:rPr lang="tr-TR" b="1" spc="-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ürünleri, bileşenleri ve</a:t>
            </a:r>
            <a:r>
              <a:rPr lang="tr-TR" b="1" spc="-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malzemeleri mümkün</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olduğu kadar uzun</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süre</a:t>
            </a:r>
            <a:r>
              <a:rPr lang="tr-TR" b="1" spc="-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kullanımda tutarak atık</a:t>
            </a:r>
            <a:r>
              <a:rPr lang="tr-TR" b="1" spc="-2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ve kirliliği ortadan kaldırmayı amaçlayan</a:t>
            </a:r>
            <a:r>
              <a:rPr lang="tr-TR" b="1" spc="-1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ekonomik bir sistemdir.</a:t>
            </a:r>
          </a:p>
          <a:p>
            <a:pPr marL="541655" marR="1477645">
              <a:lnSpc>
                <a:spcPct val="88000"/>
              </a:lnSpc>
              <a:spcAft>
                <a:spcPts val="0"/>
              </a:spcAft>
            </a:pPr>
            <a:endParaRPr lang="tr-TR" b="1" dirty="0">
              <a:latin typeface="Calibri" panose="020F0502020204030204" pitchFamily="34" charset="0"/>
              <a:ea typeface="Calibri" panose="020F0502020204030204" pitchFamily="34" charset="0"/>
            </a:endParaRPr>
          </a:p>
          <a:p>
            <a:pPr marL="541655" marR="1477645">
              <a:lnSpc>
                <a:spcPct val="88000"/>
              </a:lnSpc>
              <a:spcAft>
                <a:spcPts val="0"/>
              </a:spcAft>
            </a:pPr>
            <a:r>
              <a:rPr lang="tr-TR" b="1" dirty="0">
                <a:latin typeface="Calibri" panose="020F0502020204030204" pitchFamily="34" charset="0"/>
                <a:ea typeface="Calibri" panose="020F0502020204030204" pitchFamily="34" charset="0"/>
              </a:rPr>
              <a:t>Hotel Anatolia Bursa</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Otelimiz</a:t>
            </a:r>
            <a:r>
              <a:rPr lang="tr-TR" b="1" spc="-2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23.07.2020</a:t>
            </a:r>
            <a:r>
              <a:rPr lang="tr-TR" b="1" spc="-3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a:t>
            </a:r>
            <a:r>
              <a:rPr lang="tr-TR" b="1" spc="-3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de;</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“Sıfır</a:t>
            </a:r>
            <a:r>
              <a:rPr lang="tr-TR" b="1" spc="10"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Atık</a:t>
            </a:r>
            <a:r>
              <a:rPr lang="tr-TR" b="1" spc="-3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Belgesi”</a:t>
            </a:r>
            <a:r>
              <a:rPr lang="tr-TR" b="1" spc="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almaya</a:t>
            </a:r>
            <a:r>
              <a:rPr lang="tr-TR" b="1" spc="-35" dirty="0">
                <a:latin typeface="Calibri" panose="020F0502020204030204" pitchFamily="34" charset="0"/>
                <a:ea typeface="Calibri" panose="020F0502020204030204" pitchFamily="34" charset="0"/>
              </a:rPr>
              <a:t> </a:t>
            </a:r>
            <a:r>
              <a:rPr lang="tr-TR" b="1" dirty="0">
                <a:latin typeface="Calibri" panose="020F0502020204030204" pitchFamily="34" charset="0"/>
                <a:ea typeface="Calibri" panose="020F0502020204030204" pitchFamily="34" charset="0"/>
              </a:rPr>
              <a:t>hak</a:t>
            </a:r>
            <a:r>
              <a:rPr lang="tr-TR" b="1" spc="-30" dirty="0">
                <a:latin typeface="Calibri" panose="020F0502020204030204" pitchFamily="34" charset="0"/>
                <a:ea typeface="Calibri" panose="020F0502020204030204" pitchFamily="34" charset="0"/>
              </a:rPr>
              <a:t> </a:t>
            </a:r>
            <a:r>
              <a:rPr lang="tr-TR" b="1" spc="-10" dirty="0">
                <a:latin typeface="Calibri" panose="020F0502020204030204" pitchFamily="34" charset="0"/>
                <a:ea typeface="Calibri" panose="020F0502020204030204" pitchFamily="34" charset="0"/>
              </a:rPr>
              <a:t>kazanmıştır.</a:t>
            </a:r>
            <a:endParaRPr lang="tr-TR" b="1" dirty="0">
              <a:latin typeface="Calibri" panose="020F0502020204030204" pitchFamily="34" charset="0"/>
              <a:ea typeface="Calibri" panose="020F0502020204030204" pitchFamily="34" charset="0"/>
            </a:endParaRPr>
          </a:p>
        </p:txBody>
      </p:sp>
      <p:pic>
        <p:nvPicPr>
          <p:cNvPr id="7" name="Image 20"/>
          <p:cNvPicPr/>
          <p:nvPr/>
        </p:nvPicPr>
        <p:blipFill>
          <a:blip r:embed="rId2" cstate="print"/>
          <a:stretch>
            <a:fillRect/>
          </a:stretch>
        </p:blipFill>
        <p:spPr>
          <a:xfrm>
            <a:off x="6676100" y="5533064"/>
            <a:ext cx="2150577" cy="1054931"/>
          </a:xfrm>
          <a:prstGeom prst="rect">
            <a:avLst/>
          </a:prstGeom>
          <a:effectLst>
            <a:softEdge rad="25400"/>
          </a:effectLst>
          <a:scene3d>
            <a:camera prst="orthographicFront"/>
            <a:lightRig rig="threePt" dir="t"/>
          </a:scene3d>
          <a:sp3d>
            <a:bevelT prst="convex"/>
          </a:sp3d>
        </p:spPr>
      </p:pic>
      <p:pic>
        <p:nvPicPr>
          <p:cNvPr id="3" name="Resim 2">
            <a:extLst>
              <a:ext uri="{FF2B5EF4-FFF2-40B4-BE49-F238E27FC236}">
                <a16:creationId xmlns:a16="http://schemas.microsoft.com/office/drawing/2014/main" id="{62E3BDE7-5530-8D41-CF65-62900B11A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09737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a:blip r:embed="rId2">
            <a:extLst>
              <a:ext uri="{28A0092B-C50C-407E-A947-70E740481C1C}">
                <a14:useLocalDpi xmlns:a14="http://schemas.microsoft.com/office/drawing/2010/main" val="0"/>
              </a:ext>
            </a:extLst>
          </a:blip>
          <a:stretch>
            <a:fillRect/>
          </a:stretch>
        </p:blipFill>
        <p:spPr>
          <a:xfrm>
            <a:off x="2" y="0"/>
            <a:ext cx="12191998" cy="6858000"/>
          </a:xfrm>
          <a:prstGeom prst="rect">
            <a:avLst/>
          </a:prstGeom>
          <a:effectLst>
            <a:softEdge rad="88900"/>
          </a:effectLst>
        </p:spPr>
      </p:pic>
      <p:pic>
        <p:nvPicPr>
          <p:cNvPr id="3" name="Resim 2">
            <a:extLst>
              <a:ext uri="{FF2B5EF4-FFF2-40B4-BE49-F238E27FC236}">
                <a16:creationId xmlns:a16="http://schemas.microsoft.com/office/drawing/2014/main" id="{70719EFD-A749-44EB-1FF0-3FC57AB0B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05" y="-291347"/>
            <a:ext cx="3055789" cy="2623112"/>
          </a:xfrm>
          <a:prstGeom prst="rect">
            <a:avLst/>
          </a:prstGeom>
        </p:spPr>
      </p:pic>
    </p:spTree>
    <p:extLst>
      <p:ext uri="{BB962C8B-B14F-4D97-AF65-F5344CB8AC3E}">
        <p14:creationId xmlns:p14="http://schemas.microsoft.com/office/powerpoint/2010/main" val="89157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1150373"/>
            <a:ext cx="8999799" cy="46577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sz="3600" dirty="0"/>
              <a:t>Otelimiz</a:t>
            </a:r>
            <a:br>
              <a:rPr lang="tr-TR" sz="2800" dirty="0"/>
            </a:br>
            <a:br>
              <a:rPr lang="tr-TR" sz="3200" b="1" dirty="0"/>
            </a:br>
            <a:br>
              <a:rPr lang="tr-TR" sz="3600" b="1" dirty="0"/>
            </a:br>
            <a:endParaRPr lang="tr-TR" sz="3600" dirty="0"/>
          </a:p>
        </p:txBody>
      </p:sp>
      <p:sp>
        <p:nvSpPr>
          <p:cNvPr id="3" name="Dikdörtgen 2"/>
          <p:cNvSpPr/>
          <p:nvPr/>
        </p:nvSpPr>
        <p:spPr>
          <a:xfrm>
            <a:off x="3848983" y="1616150"/>
            <a:ext cx="8077294" cy="4901855"/>
          </a:xfrm>
          <a:prstGeom prst="rect">
            <a:avLst/>
          </a:prstGeom>
        </p:spPr>
        <p:txBody>
          <a:bodyPr wrap="square">
            <a:spAutoFit/>
          </a:bodyPr>
          <a:lstStyle/>
          <a:p>
            <a:pPr marL="548005" indent="-7620">
              <a:lnSpc>
                <a:spcPct val="88000"/>
              </a:lnSpc>
              <a:spcBef>
                <a:spcPts val="755"/>
              </a:spcBef>
              <a:spcAft>
                <a:spcPts val="0"/>
              </a:spcAft>
            </a:pPr>
            <a:endParaRPr lang="tr-TR" sz="2000" b="1" spc="-10" dirty="0">
              <a:latin typeface="Calibri" panose="020F0502020204030204" pitchFamily="34" charset="0"/>
              <a:ea typeface="Calibri" panose="020F0502020204030204" pitchFamily="34" charset="0"/>
            </a:endParaRPr>
          </a:p>
          <a:p>
            <a:pPr marL="548005" indent="-7620">
              <a:lnSpc>
                <a:spcPct val="88000"/>
              </a:lnSpc>
              <a:spcBef>
                <a:spcPts val="755"/>
              </a:spcBef>
              <a:spcAft>
                <a:spcPts val="0"/>
              </a:spcAft>
            </a:pPr>
            <a:r>
              <a:rPr lang="tr-TR" sz="2000" b="1" spc="-10" dirty="0">
                <a:latin typeface="Calibri" panose="020F0502020204030204" pitchFamily="34" charset="0"/>
                <a:ea typeface="Calibri" panose="020F0502020204030204" pitchFamily="34" charset="0"/>
              </a:rPr>
              <a:t>1985’ten beri tarihiyle, konforuyla ve huzuruyla büyüyen Hotel Anatolia, geçmişin tecrübeli bilgeliğini bugünün genç enerjisiyle buluşturuyor. Bursa’nın tarihi kaplıca merkezi </a:t>
            </a:r>
            <a:r>
              <a:rPr lang="tr-TR" sz="2000" b="1" spc="-10" dirty="0" err="1">
                <a:latin typeface="Calibri" panose="020F0502020204030204" pitchFamily="34" charset="0"/>
                <a:ea typeface="Calibri" panose="020F0502020204030204" pitchFamily="34" charset="0"/>
              </a:rPr>
              <a:t>Çekirge’de</a:t>
            </a:r>
            <a:r>
              <a:rPr lang="tr-TR" sz="2000" b="1" spc="-10" dirty="0">
                <a:latin typeface="Calibri" panose="020F0502020204030204" pitchFamily="34" charset="0"/>
                <a:ea typeface="Calibri" panose="020F0502020204030204" pitchFamily="34" charset="0"/>
              </a:rPr>
              <a:t> hizmet veren Hotel Anatolia, yenilenen yüzüyle avantajlı bir tatil sunuyor. Uludağ‘ın eteklerinde doyumsuz Bursa manzarasının hakim olduğu otel, termal özelliğe sahip hamamıyla huzurlu molaların durağı ya da stresli iş günlerinin tatlı sonu oluyor. Tecrübeli ekibi ve kurumsal yönetim anlayışı ile tatiliniz bize emanet.</a:t>
            </a:r>
            <a:r>
              <a:rPr lang="tr-TR" sz="2000" b="1" dirty="0">
                <a:latin typeface="Calibri" panose="020F0502020204030204" pitchFamily="34" charset="0"/>
                <a:ea typeface="Calibri" panose="020F0502020204030204" pitchFamily="34" charset="0"/>
              </a:rPr>
              <a:t> </a:t>
            </a:r>
          </a:p>
          <a:p>
            <a:pPr marL="548005" indent="-7620">
              <a:lnSpc>
                <a:spcPct val="88000"/>
              </a:lnSpc>
              <a:spcBef>
                <a:spcPts val="755"/>
              </a:spcBef>
              <a:spcAft>
                <a:spcPts val="0"/>
              </a:spcAft>
            </a:pPr>
            <a:r>
              <a:rPr lang="tr-TR" sz="2000" b="1" spc="-10" dirty="0">
                <a:latin typeface="Calibri" panose="020F0502020204030204" pitchFamily="34" charset="0"/>
                <a:ea typeface="Calibri" panose="020F0502020204030204" pitchFamily="34" charset="0"/>
              </a:rPr>
              <a:t>Bursa'nın merkezinde, manzaralı yenilenen odalarıyla, rahatlatıcı dekorasyonuyla hayran bırakan Hotel Anatolia’da zamanın nasıl geçtiğini anlamayacağınız bir huzur saklı… Hotel Anatolia, Bursa'nın en popüler turistik yerlerine ve alışveriş merkezlerine çok yakın konumda yer almaktadır. Uludağ ve diğer turistik yerlere de yakın konumda olması, konuklarımızın seyahatlerini daha keyifli hale getirmektedir. Ayrıca, otel, konuklarının iş seyahatleri için de uygun bir seçenek olarak hizmet vermektedir</a:t>
            </a:r>
            <a:endParaRPr lang="tr-TR" sz="2000" b="1" dirty="0"/>
          </a:p>
        </p:txBody>
      </p:sp>
      <p:pic>
        <p:nvPicPr>
          <p:cNvPr id="4" name="Resim 3">
            <a:extLst>
              <a:ext uri="{FF2B5EF4-FFF2-40B4-BE49-F238E27FC236}">
                <a16:creationId xmlns:a16="http://schemas.microsoft.com/office/drawing/2014/main" id="{C2B77A03-EEDE-87C8-D3E7-8A0916DA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84349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18709"/>
            <a:ext cx="8999799" cy="797440"/>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r>
              <a:rPr lang="tr-TR" sz="2800" b="1" dirty="0"/>
              <a:t>Çalışma Hayatımız</a:t>
            </a:r>
            <a:br>
              <a:rPr lang="tr-TR" sz="2800" b="1" dirty="0"/>
            </a:br>
            <a:br>
              <a:rPr lang="tr-TR" sz="3200" b="1" dirty="0"/>
            </a:br>
            <a:br>
              <a:rPr lang="tr-TR" sz="3600" b="1" dirty="0"/>
            </a:br>
            <a:endParaRPr lang="tr-TR" sz="3600" dirty="0"/>
          </a:p>
        </p:txBody>
      </p:sp>
      <p:sp>
        <p:nvSpPr>
          <p:cNvPr id="4" name="Dikdörtgen 3"/>
          <p:cNvSpPr/>
          <p:nvPr/>
        </p:nvSpPr>
        <p:spPr>
          <a:xfrm>
            <a:off x="4095262" y="1914071"/>
            <a:ext cx="6556262" cy="1439240"/>
          </a:xfrm>
          <a:prstGeom prst="rect">
            <a:avLst/>
          </a:prstGeom>
        </p:spPr>
        <p:txBody>
          <a:bodyPr wrap="square">
            <a:spAutoFit/>
          </a:bodyPr>
          <a:lstStyle/>
          <a:p>
            <a:pPr marL="397510">
              <a:lnSpc>
                <a:spcPts val="2070"/>
              </a:lnSpc>
              <a:spcBef>
                <a:spcPts val="315"/>
              </a:spcBef>
              <a:spcAft>
                <a:spcPts val="0"/>
              </a:spcAft>
            </a:pPr>
            <a:r>
              <a:rPr lang="tr-TR" sz="2000" b="1" dirty="0">
                <a:latin typeface="Calibri" panose="020F0502020204030204" pitchFamily="34" charset="0"/>
                <a:ea typeface="Calibri" panose="020F0502020204030204" pitchFamily="34" charset="0"/>
              </a:rPr>
              <a:t>Hotel Anatolia Bursa’ da</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yerel</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halkın</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istihdam</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edilmesine</a:t>
            </a:r>
            <a:r>
              <a:rPr lang="tr-TR" sz="2000" b="1" spc="4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öncelik</a:t>
            </a:r>
            <a:endParaRPr lang="tr-TR" sz="2000" b="1" dirty="0">
              <a:latin typeface="Calibri" panose="020F0502020204030204" pitchFamily="34" charset="0"/>
              <a:ea typeface="Calibri" panose="020F0502020204030204" pitchFamily="34" charset="0"/>
            </a:endParaRPr>
          </a:p>
          <a:p>
            <a:pPr marL="397510">
              <a:lnSpc>
                <a:spcPts val="2070"/>
              </a:lnSpc>
              <a:spcAft>
                <a:spcPts val="0"/>
              </a:spcAft>
            </a:pPr>
            <a:r>
              <a:rPr lang="tr-TR" sz="2000" b="1" dirty="0">
                <a:latin typeface="Calibri" panose="020F0502020204030204" pitchFamily="34" charset="0"/>
                <a:ea typeface="Calibri" panose="020F0502020204030204" pitchFamily="34" charset="0"/>
              </a:rPr>
              <a:t>sağlanmakta</a:t>
            </a:r>
            <a:r>
              <a:rPr lang="tr-TR" sz="2000" b="1" spc="-6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olup,</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güncel</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yerel</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istihdam</a:t>
            </a:r>
            <a:r>
              <a:rPr lang="tr-TR" sz="2000" b="1" spc="-2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oranlarımız</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aşağıdaki</a:t>
            </a:r>
            <a:r>
              <a:rPr lang="tr-TR" sz="2000" b="1" spc="-5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gibidir;</a:t>
            </a:r>
            <a:endParaRPr lang="tr-TR" sz="2000" b="1" dirty="0">
              <a:latin typeface="Calibri" panose="020F0502020204030204" pitchFamily="34" charset="0"/>
              <a:ea typeface="Calibri" panose="020F0502020204030204" pitchFamily="34" charset="0"/>
            </a:endParaRPr>
          </a:p>
          <a:p>
            <a:pPr marL="397510">
              <a:lnSpc>
                <a:spcPts val="2070"/>
              </a:lnSpc>
              <a:spcAft>
                <a:spcPts val="0"/>
              </a:spcAft>
            </a:pPr>
            <a:r>
              <a:rPr lang="tr-TR" sz="2000" b="1" dirty="0">
                <a:latin typeface="Calibri" panose="020F0502020204030204" pitchFamily="34" charset="0"/>
                <a:ea typeface="Calibri" panose="020F0502020204030204" pitchFamily="34" charset="0"/>
              </a:rPr>
              <a:t> </a:t>
            </a:r>
          </a:p>
        </p:txBody>
      </p:sp>
      <p:graphicFrame>
        <p:nvGraphicFramePr>
          <p:cNvPr id="7" name="Grafik 6">
            <a:extLst>
              <a:ext uri="{FF2B5EF4-FFF2-40B4-BE49-F238E27FC236}">
                <a16:creationId xmlns:a16="http://schemas.microsoft.com/office/drawing/2014/main" id="{AA320AA1-A9A1-42E5-BDF0-812F8E21B55D}"/>
              </a:ext>
            </a:extLst>
          </p:cNvPr>
          <p:cNvGraphicFramePr/>
          <p:nvPr>
            <p:extLst>
              <p:ext uri="{D42A27DB-BD31-4B8C-83A1-F6EECF244321}">
                <p14:modId xmlns:p14="http://schemas.microsoft.com/office/powerpoint/2010/main" val="3386759195"/>
              </p:ext>
            </p:extLst>
          </p:nvPr>
        </p:nvGraphicFramePr>
        <p:xfrm>
          <a:off x="4572000" y="3429000"/>
          <a:ext cx="6079524" cy="2421924"/>
        </p:xfrm>
        <a:graphic>
          <a:graphicData uri="http://schemas.openxmlformats.org/drawingml/2006/chart">
            <c:chart xmlns:c="http://schemas.openxmlformats.org/drawingml/2006/chart" xmlns:r="http://schemas.openxmlformats.org/officeDocument/2006/relationships" r:id="rId2"/>
          </a:graphicData>
        </a:graphic>
      </p:graphicFrame>
      <p:pic>
        <p:nvPicPr>
          <p:cNvPr id="3" name="Resim 2">
            <a:extLst>
              <a:ext uri="{FF2B5EF4-FFF2-40B4-BE49-F238E27FC236}">
                <a16:creationId xmlns:a16="http://schemas.microsoft.com/office/drawing/2014/main" id="{A305B38B-C208-D80E-EEDD-8CEF7704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4024694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201" y="818709"/>
            <a:ext cx="8999799" cy="797440"/>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r>
              <a:rPr lang="tr-TR" sz="2800" b="1" dirty="0"/>
              <a:t>Çalışma Hayatımız</a:t>
            </a:r>
            <a:br>
              <a:rPr lang="tr-TR" sz="2800" b="1" dirty="0"/>
            </a:br>
            <a:br>
              <a:rPr lang="tr-TR" sz="3200" b="1" dirty="0"/>
            </a:br>
            <a:br>
              <a:rPr lang="tr-TR" sz="3600" b="1" dirty="0"/>
            </a:br>
            <a:endParaRPr lang="tr-TR" sz="3600" dirty="0"/>
          </a:p>
        </p:txBody>
      </p:sp>
      <p:sp>
        <p:nvSpPr>
          <p:cNvPr id="4" name="Dikdörtgen 3"/>
          <p:cNvSpPr/>
          <p:nvPr/>
        </p:nvSpPr>
        <p:spPr>
          <a:xfrm>
            <a:off x="4540738" y="1221263"/>
            <a:ext cx="7136396" cy="1592744"/>
          </a:xfrm>
          <a:prstGeom prst="rect">
            <a:avLst/>
          </a:prstGeom>
        </p:spPr>
        <p:txBody>
          <a:bodyPr wrap="square">
            <a:spAutoFit/>
          </a:bodyPr>
          <a:lstStyle/>
          <a:p>
            <a:endParaRPr lang="tr-TR" sz="2000" dirty="0"/>
          </a:p>
          <a:p>
            <a:br>
              <a:rPr lang="tr-TR" sz="2000" b="1" dirty="0"/>
            </a:br>
            <a:r>
              <a:rPr lang="tr-TR" sz="2000" b="1" dirty="0"/>
              <a:t>Hotel Anatolia Bursa olarak fırsat eşitliği kapsamında bünyemizde çalışan kadın sayımızı arttırmaya devam ediyoruz;</a:t>
            </a:r>
          </a:p>
          <a:p>
            <a:pPr marL="397510">
              <a:lnSpc>
                <a:spcPts val="2070"/>
              </a:lnSpc>
              <a:spcAft>
                <a:spcPts val="0"/>
              </a:spcAft>
            </a:pPr>
            <a:r>
              <a:rPr lang="tr-TR" sz="2000" b="1" dirty="0">
                <a:latin typeface="Calibri" panose="020F0502020204030204" pitchFamily="34" charset="0"/>
                <a:ea typeface="Calibri" panose="020F0502020204030204" pitchFamily="34" charset="0"/>
              </a:rPr>
              <a:t> </a:t>
            </a:r>
          </a:p>
        </p:txBody>
      </p:sp>
      <p:grpSp>
        <p:nvGrpSpPr>
          <p:cNvPr id="9" name="Group 49"/>
          <p:cNvGrpSpPr>
            <a:grpSpLocks/>
          </p:cNvGrpSpPr>
          <p:nvPr/>
        </p:nvGrpSpPr>
        <p:grpSpPr>
          <a:xfrm>
            <a:off x="6267534" y="3286898"/>
            <a:ext cx="3083821" cy="2605902"/>
            <a:chOff x="36632" y="568579"/>
            <a:chExt cx="2788284" cy="2851237"/>
          </a:xfrm>
        </p:grpSpPr>
        <p:sp>
          <p:nvSpPr>
            <p:cNvPr id="11" name="Graphic 50"/>
            <p:cNvSpPr/>
            <p:nvPr/>
          </p:nvSpPr>
          <p:spPr>
            <a:xfrm>
              <a:off x="1421566" y="664392"/>
              <a:ext cx="1403350" cy="1719581"/>
            </a:xfrm>
            <a:custGeom>
              <a:avLst/>
              <a:gdLst/>
              <a:ahLst/>
              <a:cxnLst/>
              <a:rect l="l" t="t" r="r" b="b"/>
              <a:pathLst>
                <a:path w="1403350" h="1719580">
                  <a:moveTo>
                    <a:pt x="0" y="0"/>
                  </a:moveTo>
                  <a:lnTo>
                    <a:pt x="0" y="1402842"/>
                  </a:lnTo>
                  <a:lnTo>
                    <a:pt x="1366647" y="1719326"/>
                  </a:lnTo>
                  <a:lnTo>
                    <a:pt x="1377706" y="1667254"/>
                  </a:lnTo>
                  <a:lnTo>
                    <a:pt x="1386755" y="1614837"/>
                  </a:lnTo>
                  <a:lnTo>
                    <a:pt x="1393793" y="1562131"/>
                  </a:lnTo>
                  <a:lnTo>
                    <a:pt x="1398820" y="1509192"/>
                  </a:lnTo>
                  <a:lnTo>
                    <a:pt x="1401836" y="1456077"/>
                  </a:lnTo>
                  <a:lnTo>
                    <a:pt x="1402841" y="1402842"/>
                  </a:lnTo>
                  <a:lnTo>
                    <a:pt x="1402028" y="1354610"/>
                  </a:lnTo>
                  <a:lnTo>
                    <a:pt x="1399605" y="1306788"/>
                  </a:lnTo>
                  <a:lnTo>
                    <a:pt x="1395599" y="1259399"/>
                  </a:lnTo>
                  <a:lnTo>
                    <a:pt x="1390036" y="1212472"/>
                  </a:lnTo>
                  <a:lnTo>
                    <a:pt x="1382942" y="1166031"/>
                  </a:lnTo>
                  <a:lnTo>
                    <a:pt x="1374343" y="1120103"/>
                  </a:lnTo>
                  <a:lnTo>
                    <a:pt x="1364265" y="1074714"/>
                  </a:lnTo>
                  <a:lnTo>
                    <a:pt x="1352735" y="1029890"/>
                  </a:lnTo>
                  <a:lnTo>
                    <a:pt x="1339778" y="985657"/>
                  </a:lnTo>
                  <a:lnTo>
                    <a:pt x="1325420" y="942042"/>
                  </a:lnTo>
                  <a:lnTo>
                    <a:pt x="1309688" y="899070"/>
                  </a:lnTo>
                  <a:lnTo>
                    <a:pt x="1292607" y="856767"/>
                  </a:lnTo>
                  <a:lnTo>
                    <a:pt x="1274205" y="815160"/>
                  </a:lnTo>
                  <a:lnTo>
                    <a:pt x="1254506" y="774275"/>
                  </a:lnTo>
                  <a:lnTo>
                    <a:pt x="1233538" y="734138"/>
                  </a:lnTo>
                  <a:lnTo>
                    <a:pt x="1211326" y="694774"/>
                  </a:lnTo>
                  <a:lnTo>
                    <a:pt x="1187895" y="656211"/>
                  </a:lnTo>
                  <a:lnTo>
                    <a:pt x="1163274" y="618473"/>
                  </a:lnTo>
                  <a:lnTo>
                    <a:pt x="1137486" y="581588"/>
                  </a:lnTo>
                  <a:lnTo>
                    <a:pt x="1110560" y="545582"/>
                  </a:lnTo>
                  <a:lnTo>
                    <a:pt x="1082520" y="510479"/>
                  </a:lnTo>
                  <a:lnTo>
                    <a:pt x="1053392" y="476308"/>
                  </a:lnTo>
                  <a:lnTo>
                    <a:pt x="1023204" y="443093"/>
                  </a:lnTo>
                  <a:lnTo>
                    <a:pt x="991981" y="410860"/>
                  </a:lnTo>
                  <a:lnTo>
                    <a:pt x="959748" y="379637"/>
                  </a:lnTo>
                  <a:lnTo>
                    <a:pt x="926533" y="349449"/>
                  </a:lnTo>
                  <a:lnTo>
                    <a:pt x="892362" y="320321"/>
                  </a:lnTo>
                  <a:lnTo>
                    <a:pt x="857259" y="292281"/>
                  </a:lnTo>
                  <a:lnTo>
                    <a:pt x="821253" y="265355"/>
                  </a:lnTo>
                  <a:lnTo>
                    <a:pt x="784368" y="239567"/>
                  </a:lnTo>
                  <a:lnTo>
                    <a:pt x="746630" y="214946"/>
                  </a:lnTo>
                  <a:lnTo>
                    <a:pt x="708067" y="191516"/>
                  </a:lnTo>
                  <a:lnTo>
                    <a:pt x="668703" y="169303"/>
                  </a:lnTo>
                  <a:lnTo>
                    <a:pt x="628566" y="148335"/>
                  </a:lnTo>
                  <a:lnTo>
                    <a:pt x="587681" y="128636"/>
                  </a:lnTo>
                  <a:lnTo>
                    <a:pt x="546074" y="110234"/>
                  </a:lnTo>
                  <a:lnTo>
                    <a:pt x="503771" y="93153"/>
                  </a:lnTo>
                  <a:lnTo>
                    <a:pt x="460799" y="77421"/>
                  </a:lnTo>
                  <a:lnTo>
                    <a:pt x="417184" y="63063"/>
                  </a:lnTo>
                  <a:lnTo>
                    <a:pt x="372951" y="50106"/>
                  </a:lnTo>
                  <a:lnTo>
                    <a:pt x="328127" y="38576"/>
                  </a:lnTo>
                  <a:lnTo>
                    <a:pt x="282738" y="28498"/>
                  </a:lnTo>
                  <a:lnTo>
                    <a:pt x="236810" y="19899"/>
                  </a:lnTo>
                  <a:lnTo>
                    <a:pt x="190369" y="12805"/>
                  </a:lnTo>
                  <a:lnTo>
                    <a:pt x="143442" y="7242"/>
                  </a:lnTo>
                  <a:lnTo>
                    <a:pt x="96053" y="3236"/>
                  </a:lnTo>
                  <a:lnTo>
                    <a:pt x="48231" y="813"/>
                  </a:lnTo>
                  <a:lnTo>
                    <a:pt x="0" y="0"/>
                  </a:lnTo>
                  <a:close/>
                </a:path>
              </a:pathLst>
            </a:custGeom>
            <a:solidFill>
              <a:srgbClr val="5B9BD4"/>
            </a:solidFill>
          </p:spPr>
          <p:txBody>
            <a:bodyPr wrap="square" lIns="0" tIns="0" rIns="0" bIns="0" rtlCol="0">
              <a:prstTxWarp prst="textNoShape">
                <a:avLst/>
              </a:prstTxWarp>
              <a:noAutofit/>
            </a:bodyPr>
            <a:lstStyle/>
            <a:p>
              <a:endParaRPr lang="tr-TR"/>
            </a:p>
          </p:txBody>
        </p:sp>
        <p:sp>
          <p:nvSpPr>
            <p:cNvPr id="12" name="Graphic 51"/>
            <p:cNvSpPr/>
            <p:nvPr/>
          </p:nvSpPr>
          <p:spPr>
            <a:xfrm>
              <a:off x="36632" y="613751"/>
              <a:ext cx="2769870" cy="2806065"/>
            </a:xfrm>
            <a:custGeom>
              <a:avLst/>
              <a:gdLst/>
              <a:ahLst/>
              <a:cxnLst/>
              <a:rect l="l" t="t" r="r" b="b"/>
              <a:pathLst>
                <a:path w="2769870" h="2806065">
                  <a:moveTo>
                    <a:pt x="1403152" y="0"/>
                  </a:moveTo>
                  <a:lnTo>
                    <a:pt x="1354351" y="840"/>
                  </a:lnTo>
                  <a:lnTo>
                    <a:pt x="1305905" y="3344"/>
                  </a:lnTo>
                  <a:lnTo>
                    <a:pt x="1257846" y="7487"/>
                  </a:lnTo>
                  <a:lnTo>
                    <a:pt x="1210204" y="13245"/>
                  </a:lnTo>
                  <a:lnTo>
                    <a:pt x="1163011" y="20592"/>
                  </a:lnTo>
                  <a:lnTo>
                    <a:pt x="1116298" y="29504"/>
                  </a:lnTo>
                  <a:lnTo>
                    <a:pt x="1070096" y="39956"/>
                  </a:lnTo>
                  <a:lnTo>
                    <a:pt x="1024437" y="51923"/>
                  </a:lnTo>
                  <a:lnTo>
                    <a:pt x="979351" y="65380"/>
                  </a:lnTo>
                  <a:lnTo>
                    <a:pt x="934870" y="80303"/>
                  </a:lnTo>
                  <a:lnTo>
                    <a:pt x="891025" y="96667"/>
                  </a:lnTo>
                  <a:lnTo>
                    <a:pt x="847847" y="114446"/>
                  </a:lnTo>
                  <a:lnTo>
                    <a:pt x="805367" y="133616"/>
                  </a:lnTo>
                  <a:lnTo>
                    <a:pt x="763617" y="154153"/>
                  </a:lnTo>
                  <a:lnTo>
                    <a:pt x="722628" y="176030"/>
                  </a:lnTo>
                  <a:lnTo>
                    <a:pt x="682431" y="199225"/>
                  </a:lnTo>
                  <a:lnTo>
                    <a:pt x="643057" y="223711"/>
                  </a:lnTo>
                  <a:lnTo>
                    <a:pt x="604538" y="249464"/>
                  </a:lnTo>
                  <a:lnTo>
                    <a:pt x="566904" y="276460"/>
                  </a:lnTo>
                  <a:lnTo>
                    <a:pt x="530187" y="304673"/>
                  </a:lnTo>
                  <a:lnTo>
                    <a:pt x="494418" y="334078"/>
                  </a:lnTo>
                  <a:lnTo>
                    <a:pt x="459629" y="364651"/>
                  </a:lnTo>
                  <a:lnTo>
                    <a:pt x="425849" y="396367"/>
                  </a:lnTo>
                  <a:lnTo>
                    <a:pt x="393112" y="429201"/>
                  </a:lnTo>
                  <a:lnTo>
                    <a:pt x="361447" y="463128"/>
                  </a:lnTo>
                  <a:lnTo>
                    <a:pt x="330887" y="498124"/>
                  </a:lnTo>
                  <a:lnTo>
                    <a:pt x="301461" y="534163"/>
                  </a:lnTo>
                  <a:lnTo>
                    <a:pt x="273203" y="571221"/>
                  </a:lnTo>
                  <a:lnTo>
                    <a:pt x="246142" y="609273"/>
                  </a:lnTo>
                  <a:lnTo>
                    <a:pt x="220309" y="648295"/>
                  </a:lnTo>
                  <a:lnTo>
                    <a:pt x="195737" y="688261"/>
                  </a:lnTo>
                  <a:lnTo>
                    <a:pt x="172456" y="729146"/>
                  </a:lnTo>
                  <a:lnTo>
                    <a:pt x="150498" y="770926"/>
                  </a:lnTo>
                  <a:lnTo>
                    <a:pt x="129893" y="813577"/>
                  </a:lnTo>
                  <a:lnTo>
                    <a:pt x="110674" y="857072"/>
                  </a:lnTo>
                  <a:lnTo>
                    <a:pt x="92870" y="901388"/>
                  </a:lnTo>
                  <a:lnTo>
                    <a:pt x="76514" y="946499"/>
                  </a:lnTo>
                  <a:lnTo>
                    <a:pt x="61636" y="992381"/>
                  </a:lnTo>
                  <a:lnTo>
                    <a:pt x="48268" y="1039009"/>
                  </a:lnTo>
                  <a:lnTo>
                    <a:pt x="36441" y="1086358"/>
                  </a:lnTo>
                  <a:lnTo>
                    <a:pt x="26353" y="1133523"/>
                  </a:lnTo>
                  <a:lnTo>
                    <a:pt x="17924" y="1180655"/>
                  </a:lnTo>
                  <a:lnTo>
                    <a:pt x="11136" y="1227720"/>
                  </a:lnTo>
                  <a:lnTo>
                    <a:pt x="5969" y="1274689"/>
                  </a:lnTo>
                  <a:lnTo>
                    <a:pt x="2404" y="1321529"/>
                  </a:lnTo>
                  <a:lnTo>
                    <a:pt x="421" y="1368210"/>
                  </a:lnTo>
                  <a:lnTo>
                    <a:pt x="0" y="1414699"/>
                  </a:lnTo>
                  <a:lnTo>
                    <a:pt x="1121" y="1460966"/>
                  </a:lnTo>
                  <a:lnTo>
                    <a:pt x="3766" y="1506980"/>
                  </a:lnTo>
                  <a:lnTo>
                    <a:pt x="7915" y="1552708"/>
                  </a:lnTo>
                  <a:lnTo>
                    <a:pt x="13548" y="1598120"/>
                  </a:lnTo>
                  <a:lnTo>
                    <a:pt x="20645" y="1643184"/>
                  </a:lnTo>
                  <a:lnTo>
                    <a:pt x="29188" y="1687869"/>
                  </a:lnTo>
                  <a:lnTo>
                    <a:pt x="39156" y="1732143"/>
                  </a:lnTo>
                  <a:lnTo>
                    <a:pt x="50530" y="1775976"/>
                  </a:lnTo>
                  <a:lnTo>
                    <a:pt x="63291" y="1819335"/>
                  </a:lnTo>
                  <a:lnTo>
                    <a:pt x="77418" y="1862190"/>
                  </a:lnTo>
                  <a:lnTo>
                    <a:pt x="92893" y="1904510"/>
                  </a:lnTo>
                  <a:lnTo>
                    <a:pt x="109695" y="1946262"/>
                  </a:lnTo>
                  <a:lnTo>
                    <a:pt x="127806" y="1987415"/>
                  </a:lnTo>
                  <a:lnTo>
                    <a:pt x="147205" y="2027939"/>
                  </a:lnTo>
                  <a:lnTo>
                    <a:pt x="167874" y="2067802"/>
                  </a:lnTo>
                  <a:lnTo>
                    <a:pt x="189792" y="2106972"/>
                  </a:lnTo>
                  <a:lnTo>
                    <a:pt x="212940" y="2145418"/>
                  </a:lnTo>
                  <a:lnTo>
                    <a:pt x="237298" y="2183110"/>
                  </a:lnTo>
                  <a:lnTo>
                    <a:pt x="262848" y="2220014"/>
                  </a:lnTo>
                  <a:lnTo>
                    <a:pt x="289568" y="2256101"/>
                  </a:lnTo>
                  <a:lnTo>
                    <a:pt x="317441" y="2291339"/>
                  </a:lnTo>
                  <a:lnTo>
                    <a:pt x="346446" y="2325696"/>
                  </a:lnTo>
                  <a:lnTo>
                    <a:pt x="376563" y="2359141"/>
                  </a:lnTo>
                  <a:lnTo>
                    <a:pt x="407774" y="2391643"/>
                  </a:lnTo>
                  <a:lnTo>
                    <a:pt x="440059" y="2423171"/>
                  </a:lnTo>
                  <a:lnTo>
                    <a:pt x="473397" y="2453692"/>
                  </a:lnTo>
                  <a:lnTo>
                    <a:pt x="507770" y="2483177"/>
                  </a:lnTo>
                  <a:lnTo>
                    <a:pt x="543158" y="2511593"/>
                  </a:lnTo>
                  <a:lnTo>
                    <a:pt x="579541" y="2538909"/>
                  </a:lnTo>
                  <a:lnTo>
                    <a:pt x="616901" y="2565093"/>
                  </a:lnTo>
                  <a:lnTo>
                    <a:pt x="655216" y="2590116"/>
                  </a:lnTo>
                  <a:lnTo>
                    <a:pt x="694468" y="2613944"/>
                  </a:lnTo>
                  <a:lnTo>
                    <a:pt x="734638" y="2636547"/>
                  </a:lnTo>
                  <a:lnTo>
                    <a:pt x="775705" y="2657893"/>
                  </a:lnTo>
                  <a:lnTo>
                    <a:pt x="817650" y="2677952"/>
                  </a:lnTo>
                  <a:lnTo>
                    <a:pt x="860454" y="2696691"/>
                  </a:lnTo>
                  <a:lnTo>
                    <a:pt x="904097" y="2714080"/>
                  </a:lnTo>
                  <a:lnTo>
                    <a:pt x="948560" y="2730086"/>
                  </a:lnTo>
                  <a:lnTo>
                    <a:pt x="993822" y="2744680"/>
                  </a:lnTo>
                  <a:lnTo>
                    <a:pt x="1039864" y="2757828"/>
                  </a:lnTo>
                  <a:lnTo>
                    <a:pt x="1086668" y="2769501"/>
                  </a:lnTo>
                  <a:lnTo>
                    <a:pt x="1133834" y="2779590"/>
                  </a:lnTo>
                  <a:lnTo>
                    <a:pt x="1180965" y="2788018"/>
                  </a:lnTo>
                  <a:lnTo>
                    <a:pt x="1228031" y="2794806"/>
                  </a:lnTo>
                  <a:lnTo>
                    <a:pt x="1275000" y="2799973"/>
                  </a:lnTo>
                  <a:lnTo>
                    <a:pt x="1321840" y="2803538"/>
                  </a:lnTo>
                  <a:lnTo>
                    <a:pt x="1368521" y="2805521"/>
                  </a:lnTo>
                  <a:lnTo>
                    <a:pt x="1415011" y="2805942"/>
                  </a:lnTo>
                  <a:lnTo>
                    <a:pt x="1461278" y="2804820"/>
                  </a:lnTo>
                  <a:lnTo>
                    <a:pt x="1507292" y="2802174"/>
                  </a:lnTo>
                  <a:lnTo>
                    <a:pt x="1553021" y="2798025"/>
                  </a:lnTo>
                  <a:lnTo>
                    <a:pt x="1598433" y="2792392"/>
                  </a:lnTo>
                  <a:lnTo>
                    <a:pt x="1643497" y="2785294"/>
                  </a:lnTo>
                  <a:lnTo>
                    <a:pt x="1688183" y="2776752"/>
                  </a:lnTo>
                  <a:lnTo>
                    <a:pt x="1732458" y="2766783"/>
                  </a:lnTo>
                  <a:lnTo>
                    <a:pt x="1776291" y="2755409"/>
                  </a:lnTo>
                  <a:lnTo>
                    <a:pt x="1819651" y="2742648"/>
                  </a:lnTo>
                  <a:lnTo>
                    <a:pt x="1862506" y="2728521"/>
                  </a:lnTo>
                  <a:lnTo>
                    <a:pt x="1904826" y="2713046"/>
                  </a:lnTo>
                  <a:lnTo>
                    <a:pt x="1946578" y="2696243"/>
                  </a:lnTo>
                  <a:lnTo>
                    <a:pt x="1987732" y="2678133"/>
                  </a:lnTo>
                  <a:lnTo>
                    <a:pt x="2028257" y="2658734"/>
                  </a:lnTo>
                  <a:lnTo>
                    <a:pt x="2068120" y="2638065"/>
                  </a:lnTo>
                  <a:lnTo>
                    <a:pt x="2107290" y="2616147"/>
                  </a:lnTo>
                  <a:lnTo>
                    <a:pt x="2145737" y="2593000"/>
                  </a:lnTo>
                  <a:lnTo>
                    <a:pt x="2183428" y="2568642"/>
                  </a:lnTo>
                  <a:lnTo>
                    <a:pt x="2220333" y="2543093"/>
                  </a:lnTo>
                  <a:lnTo>
                    <a:pt x="2256420" y="2516373"/>
                  </a:lnTo>
                  <a:lnTo>
                    <a:pt x="2291657" y="2488501"/>
                  </a:lnTo>
                  <a:lnTo>
                    <a:pt x="2326014" y="2459497"/>
                  </a:lnTo>
                  <a:lnTo>
                    <a:pt x="2359460" y="2429380"/>
                  </a:lnTo>
                  <a:lnTo>
                    <a:pt x="2391961" y="2398171"/>
                  </a:lnTo>
                  <a:lnTo>
                    <a:pt x="2423489" y="2365888"/>
                  </a:lnTo>
                  <a:lnTo>
                    <a:pt x="2454010" y="2332551"/>
                  </a:lnTo>
                  <a:lnTo>
                    <a:pt x="2483494" y="2298179"/>
                  </a:lnTo>
                  <a:lnTo>
                    <a:pt x="2511909" y="2262793"/>
                  </a:lnTo>
                  <a:lnTo>
                    <a:pt x="2539224" y="2226412"/>
                  </a:lnTo>
                  <a:lnTo>
                    <a:pt x="2565408" y="2189055"/>
                  </a:lnTo>
                  <a:lnTo>
                    <a:pt x="2590430" y="2150742"/>
                  </a:lnTo>
                  <a:lnTo>
                    <a:pt x="2614257" y="2111492"/>
                  </a:lnTo>
                  <a:lnTo>
                    <a:pt x="2636859" y="2071325"/>
                  </a:lnTo>
                  <a:lnTo>
                    <a:pt x="2658204" y="2030261"/>
                  </a:lnTo>
                  <a:lnTo>
                    <a:pt x="2678261" y="1988319"/>
                  </a:lnTo>
                  <a:lnTo>
                    <a:pt x="2696999" y="1945518"/>
                  </a:lnTo>
                  <a:lnTo>
                    <a:pt x="2714385" y="1901879"/>
                  </a:lnTo>
                  <a:lnTo>
                    <a:pt x="2730390" y="1857421"/>
                  </a:lnTo>
                  <a:lnTo>
                    <a:pt x="2744982" y="1812163"/>
                  </a:lnTo>
                  <a:lnTo>
                    <a:pt x="2758128" y="1766124"/>
                  </a:lnTo>
                  <a:lnTo>
                    <a:pt x="2769799" y="1719326"/>
                  </a:lnTo>
                  <a:lnTo>
                    <a:pt x="1403152" y="1402842"/>
                  </a:lnTo>
                  <a:lnTo>
                    <a:pt x="1403152" y="0"/>
                  </a:lnTo>
                  <a:close/>
                </a:path>
              </a:pathLst>
            </a:custGeom>
            <a:solidFill>
              <a:srgbClr val="EC7C30"/>
            </a:solidFill>
          </p:spPr>
          <p:txBody>
            <a:bodyPr wrap="square" lIns="0" tIns="0" rIns="0" bIns="0" rtlCol="0">
              <a:prstTxWarp prst="textNoShape">
                <a:avLst/>
              </a:prstTxWarp>
              <a:noAutofit/>
            </a:bodyPr>
            <a:lstStyle/>
            <a:p>
              <a:endParaRPr lang="tr-TR"/>
            </a:p>
          </p:txBody>
        </p:sp>
        <p:sp>
          <p:nvSpPr>
            <p:cNvPr id="13" name="Textbox 52"/>
            <p:cNvSpPr txBox="1"/>
            <p:nvPr/>
          </p:nvSpPr>
          <p:spPr>
            <a:xfrm>
              <a:off x="2105970" y="568579"/>
              <a:ext cx="349250" cy="283845"/>
            </a:xfrm>
            <a:prstGeom prst="rect">
              <a:avLst/>
            </a:prstGeom>
          </p:spPr>
          <p:txBody>
            <a:bodyPr wrap="square" lIns="0" tIns="0" rIns="0" bIns="0" rtlCol="0">
              <a:noAutofit/>
            </a:bodyPr>
            <a:lstStyle/>
            <a:p>
              <a:pPr>
                <a:lnSpc>
                  <a:spcPts val="1025"/>
                </a:lnSpc>
                <a:spcAft>
                  <a:spcPts val="0"/>
                </a:spcAft>
              </a:pPr>
              <a:r>
                <a:rPr lang="tr-TR" sz="1000" spc="-10">
                  <a:effectLst/>
                  <a:latin typeface="Calibri" panose="020F0502020204030204" pitchFamily="34" charset="0"/>
                  <a:ea typeface="Calibri" panose="020F0502020204030204" pitchFamily="34" charset="0"/>
                </a:rPr>
                <a:t>KADIN</a:t>
              </a:r>
              <a:endParaRPr lang="tr-TR" sz="1100">
                <a:effectLst/>
                <a:latin typeface="Calibri" panose="020F0502020204030204" pitchFamily="34" charset="0"/>
                <a:ea typeface="Calibri" panose="020F0502020204030204" pitchFamily="34" charset="0"/>
              </a:endParaRPr>
            </a:p>
            <a:p>
              <a:pPr marL="57785">
                <a:lnSpc>
                  <a:spcPts val="1205"/>
                </a:lnSpc>
                <a:spcAft>
                  <a:spcPts val="0"/>
                </a:spcAft>
              </a:pPr>
              <a:r>
                <a:rPr lang="tr-TR" sz="1000" spc="-25">
                  <a:effectLst/>
                  <a:latin typeface="Calibri" panose="020F0502020204030204" pitchFamily="34" charset="0"/>
                  <a:ea typeface="Calibri" panose="020F0502020204030204" pitchFamily="34" charset="0"/>
                </a:rPr>
                <a:t>29%</a:t>
              </a:r>
              <a:endParaRPr lang="tr-TR" sz="1100">
                <a:effectLst/>
                <a:latin typeface="Calibri" panose="020F0502020204030204" pitchFamily="34" charset="0"/>
                <a:ea typeface="Calibri" panose="020F0502020204030204" pitchFamily="34" charset="0"/>
              </a:endParaRPr>
            </a:p>
          </p:txBody>
        </p:sp>
        <p:sp>
          <p:nvSpPr>
            <p:cNvPr id="14" name="Textbox 53"/>
            <p:cNvSpPr txBox="1"/>
            <p:nvPr/>
          </p:nvSpPr>
          <p:spPr>
            <a:xfrm>
              <a:off x="333812" y="2016785"/>
              <a:ext cx="344170" cy="284480"/>
            </a:xfrm>
            <a:prstGeom prst="rect">
              <a:avLst/>
            </a:prstGeom>
          </p:spPr>
          <p:txBody>
            <a:bodyPr wrap="square" lIns="0" tIns="0" rIns="0" bIns="0" rtlCol="0">
              <a:noAutofit/>
            </a:bodyPr>
            <a:lstStyle/>
            <a:p>
              <a:pPr>
                <a:lnSpc>
                  <a:spcPts val="1025"/>
                </a:lnSpc>
                <a:spcAft>
                  <a:spcPts val="0"/>
                </a:spcAft>
              </a:pPr>
              <a:r>
                <a:rPr lang="tr-TR" sz="1000" spc="-10">
                  <a:effectLst/>
                  <a:latin typeface="Calibri" panose="020F0502020204030204" pitchFamily="34" charset="0"/>
                  <a:ea typeface="Calibri" panose="020F0502020204030204" pitchFamily="34" charset="0"/>
                </a:rPr>
                <a:t>ERKEK</a:t>
              </a:r>
              <a:endParaRPr lang="tr-TR" sz="1100">
                <a:effectLst/>
                <a:latin typeface="Calibri" panose="020F0502020204030204" pitchFamily="34" charset="0"/>
                <a:ea typeface="Calibri" panose="020F0502020204030204" pitchFamily="34" charset="0"/>
              </a:endParaRPr>
            </a:p>
            <a:p>
              <a:pPr marL="54610">
                <a:lnSpc>
                  <a:spcPts val="1205"/>
                </a:lnSpc>
                <a:spcBef>
                  <a:spcPts val="5"/>
                </a:spcBef>
                <a:spcAft>
                  <a:spcPts val="0"/>
                </a:spcAft>
              </a:pPr>
              <a:r>
                <a:rPr lang="tr-TR" sz="1000" spc="-25">
                  <a:effectLst/>
                  <a:latin typeface="Calibri" panose="020F0502020204030204" pitchFamily="34" charset="0"/>
                  <a:ea typeface="Calibri" panose="020F0502020204030204" pitchFamily="34" charset="0"/>
                </a:rPr>
                <a:t>71%</a:t>
              </a:r>
              <a:endParaRPr lang="tr-TR" sz="1100">
                <a:effectLst/>
                <a:latin typeface="Calibri" panose="020F0502020204030204" pitchFamily="34" charset="0"/>
                <a:ea typeface="Calibri" panose="020F0502020204030204" pitchFamily="34" charset="0"/>
              </a:endParaRPr>
            </a:p>
          </p:txBody>
        </p:sp>
      </p:grpSp>
      <p:pic>
        <p:nvPicPr>
          <p:cNvPr id="3" name="Resim 2">
            <a:extLst>
              <a:ext uri="{FF2B5EF4-FFF2-40B4-BE49-F238E27FC236}">
                <a16:creationId xmlns:a16="http://schemas.microsoft.com/office/drawing/2014/main" id="{79CE7D9E-1405-1509-15E8-21DF72B49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44758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3429000"/>
            <a:ext cx="8343017" cy="1736793"/>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r>
              <a:rPr lang="tr-TR" sz="4000" b="1" dirty="0"/>
              <a:t>ÇALIŞANLARA YÖNELİK</a:t>
            </a:r>
            <a:br>
              <a:rPr lang="tr-TR" sz="4000" b="1" dirty="0"/>
            </a:br>
            <a:r>
              <a:rPr lang="tr-TR" sz="4000" b="1" dirty="0"/>
              <a:t>GERÇEKLEŞTİRİLEN ETKİNLİKLER</a:t>
            </a:r>
            <a:br>
              <a:rPr lang="tr-TR" sz="4000" b="1" dirty="0"/>
            </a:br>
            <a:br>
              <a:rPr lang="tr-TR" sz="4000" b="1" dirty="0"/>
            </a:br>
            <a:br>
              <a:rPr lang="tr-TR" sz="3200" b="1" dirty="0"/>
            </a:br>
            <a:br>
              <a:rPr lang="tr-TR" sz="3600" b="1" dirty="0"/>
            </a:br>
            <a:endParaRPr lang="tr-TR" sz="3600" dirty="0"/>
          </a:p>
        </p:txBody>
      </p:sp>
      <p:pic>
        <p:nvPicPr>
          <p:cNvPr id="3" name="Resim 2">
            <a:extLst>
              <a:ext uri="{FF2B5EF4-FFF2-40B4-BE49-F238E27FC236}">
                <a16:creationId xmlns:a16="http://schemas.microsoft.com/office/drawing/2014/main" id="{0E7F44EE-D53C-E04F-011C-A2FAE79E5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4" name="Resim 3">
            <a:extLst>
              <a:ext uri="{FF2B5EF4-FFF2-40B4-BE49-F238E27FC236}">
                <a16:creationId xmlns:a16="http://schemas.microsoft.com/office/drawing/2014/main" id="{CD1BF331-0BD0-6746-6414-753FE757F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spTree>
    <p:extLst>
      <p:ext uri="{BB962C8B-B14F-4D97-AF65-F5344CB8AC3E}">
        <p14:creationId xmlns:p14="http://schemas.microsoft.com/office/powerpoint/2010/main" val="47827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C:\Users\PınarNisan\Dropbox\My PC (DESKTOP-2IIAN00)\Desktop\KONTROL ET\GSTC 3. AŞAMA KURULUM\OTELLER\ANATOLIA\ANATOLİA GÖRSEL\7cda2d24-67c7-4aa4-9588-32cb8ec5e33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4" y="171451"/>
            <a:ext cx="5926997" cy="5459316"/>
          </a:xfrm>
          <a:prstGeom prst="rect">
            <a:avLst/>
          </a:prstGeom>
          <a:noFill/>
          <a:ln>
            <a:noFill/>
          </a:ln>
        </p:spPr>
      </p:pic>
      <p:pic>
        <p:nvPicPr>
          <p:cNvPr id="7" name="Resim 6" descr="C:\Users\PınarNisan\Dropbox\My PC (DESKTOP-2IIAN00)\Desktop\KONTROL ET\GSTC 3. AŞAMA KURULUM\OTELLER\ANATOLIA\ANATOLİA GÖRSEL\f39d34f5-951b-4f53-a1bc-e0812ff3748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373" y="171451"/>
            <a:ext cx="5642601" cy="5459316"/>
          </a:xfrm>
          <a:prstGeom prst="rect">
            <a:avLst/>
          </a:prstGeom>
          <a:noFill/>
          <a:ln>
            <a:noFill/>
          </a:ln>
        </p:spPr>
      </p:pic>
      <p:graphicFrame>
        <p:nvGraphicFramePr>
          <p:cNvPr id="5" name="Diyagram 4"/>
          <p:cNvGraphicFramePr/>
          <p:nvPr>
            <p:extLst>
              <p:ext uri="{D42A27DB-BD31-4B8C-83A1-F6EECF244321}">
                <p14:modId xmlns:p14="http://schemas.microsoft.com/office/powerpoint/2010/main" val="1181806927"/>
              </p:ext>
            </p:extLst>
          </p:nvPr>
        </p:nvGraphicFramePr>
        <p:xfrm>
          <a:off x="178584" y="5675720"/>
          <a:ext cx="5962726" cy="1171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4" name="Grup 13"/>
          <p:cNvGrpSpPr/>
          <p:nvPr/>
        </p:nvGrpSpPr>
        <p:grpSpPr>
          <a:xfrm>
            <a:off x="6253161" y="5721178"/>
            <a:ext cx="5961085" cy="1125803"/>
            <a:chOff x="22246" y="1502316"/>
            <a:chExt cx="5961085" cy="1305821"/>
          </a:xfrm>
          <a:scene3d>
            <a:camera prst="orthographicFront"/>
            <a:lightRig rig="flat" dir="t"/>
          </a:scene3d>
        </p:grpSpPr>
        <p:sp>
          <p:nvSpPr>
            <p:cNvPr id="15" name="Yuvarlatılmış Dikdörtgen 14"/>
            <p:cNvSpPr/>
            <p:nvPr/>
          </p:nvSpPr>
          <p:spPr>
            <a:xfrm>
              <a:off x="22246" y="1502316"/>
              <a:ext cx="5961085" cy="130582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Yuvarlatılmış Dikdörtgen 4"/>
            <p:cNvSpPr/>
            <p:nvPr/>
          </p:nvSpPr>
          <p:spPr>
            <a:xfrm>
              <a:off x="200827" y="1577080"/>
              <a:ext cx="5696513" cy="11783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a:p>
              <a:pPr lvl="0" algn="ctr" defTabSz="889000" rtl="0">
                <a:lnSpc>
                  <a:spcPct val="90000"/>
                </a:lnSpc>
                <a:spcBef>
                  <a:spcPct val="0"/>
                </a:spcBef>
                <a:spcAft>
                  <a:spcPct val="35000"/>
                </a:spcAft>
              </a:pPr>
              <a:r>
                <a:rPr lang="tr-TR" sz="2000" b="1" kern="1200" dirty="0"/>
                <a:t>Yılbaşı Kutlaması </a:t>
              </a:r>
            </a:p>
            <a:p>
              <a:pPr lvl="0" algn="l" defTabSz="889000" rtl="0">
                <a:lnSpc>
                  <a:spcPct val="90000"/>
                </a:lnSpc>
                <a:spcBef>
                  <a:spcPct val="0"/>
                </a:spcBef>
                <a:spcAft>
                  <a:spcPct val="35000"/>
                </a:spcAft>
              </a:pPr>
              <a:endParaRPr lang="tr-TR" sz="2000" b="1" kern="1200" dirty="0"/>
            </a:p>
          </p:txBody>
        </p:sp>
      </p:grpSp>
    </p:spTree>
    <p:extLst>
      <p:ext uri="{BB962C8B-B14F-4D97-AF65-F5344CB8AC3E}">
        <p14:creationId xmlns:p14="http://schemas.microsoft.com/office/powerpoint/2010/main" val="212994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18709727"/>
              </p:ext>
            </p:extLst>
          </p:nvPr>
        </p:nvGraphicFramePr>
        <p:xfrm>
          <a:off x="178584" y="5675720"/>
          <a:ext cx="5962726" cy="1171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sp>
        <p:nvSpPr>
          <p:cNvPr id="3" name="Dikdörtgen 2"/>
          <p:cNvSpPr/>
          <p:nvPr/>
        </p:nvSpPr>
        <p:spPr>
          <a:xfrm>
            <a:off x="1" y="754579"/>
            <a:ext cx="12192000" cy="461665"/>
          </a:xfrm>
          <a:prstGeom prst="rect">
            <a:avLst/>
          </a:prstGeom>
          <a:gradFill>
            <a:gsLst>
              <a:gs pos="0">
                <a:schemeClr val="accent2">
                  <a:lumMod val="75000"/>
                </a:schemeClr>
              </a:gs>
              <a:gs pos="47000">
                <a:schemeClr val="accent1">
                  <a:lumMod val="45000"/>
                  <a:lumOff val="55000"/>
                </a:schemeClr>
              </a:gs>
              <a:gs pos="100000">
                <a:schemeClr val="accent1">
                  <a:lumMod val="30000"/>
                  <a:lumOff val="70000"/>
                </a:schemeClr>
              </a:gs>
            </a:gsLst>
            <a:lin ang="5400000" scaled="1"/>
          </a:gradFill>
        </p:spPr>
        <p:txBody>
          <a:bodyPr wrap="square">
            <a:spAutoFit/>
          </a:bodyPr>
          <a:lstStyle/>
          <a:p>
            <a:pPr marL="469265" algn="ctr">
              <a:spcBef>
                <a:spcPts val="1340"/>
              </a:spcBef>
              <a:spcAft>
                <a:spcPts val="0"/>
              </a:spcAft>
            </a:pPr>
            <a:r>
              <a:rPr lang="tr-TR" sz="2400" b="1" spc="-10" dirty="0">
                <a:latin typeface="Calibri" panose="020F0502020204030204" pitchFamily="34" charset="0"/>
                <a:ea typeface="Calibri" panose="020F0502020204030204" pitchFamily="34" charset="0"/>
              </a:rPr>
              <a:t>Eğitimlerimizden</a:t>
            </a:r>
            <a:r>
              <a:rPr lang="tr-TR" sz="2400" b="1" spc="20" dirty="0">
                <a:latin typeface="Calibri" panose="020F0502020204030204" pitchFamily="34" charset="0"/>
                <a:ea typeface="Calibri" panose="020F0502020204030204" pitchFamily="34" charset="0"/>
              </a:rPr>
              <a:t> </a:t>
            </a:r>
            <a:r>
              <a:rPr lang="tr-TR" sz="2400" b="1" spc="-10" dirty="0">
                <a:latin typeface="Calibri" panose="020F0502020204030204" pitchFamily="34" charset="0"/>
                <a:ea typeface="Calibri" panose="020F0502020204030204" pitchFamily="34" charset="0"/>
              </a:rPr>
              <a:t>Görseller</a:t>
            </a:r>
            <a:endParaRPr lang="tr-TR" sz="2400" b="1" dirty="0">
              <a:latin typeface="Calibri" panose="020F0502020204030204" pitchFamily="34" charset="0"/>
              <a:ea typeface="Calibri" panose="020F0502020204030204" pitchFamily="34" charset="0"/>
            </a:endParaRPr>
          </a:p>
        </p:txBody>
      </p:sp>
      <p:pic>
        <p:nvPicPr>
          <p:cNvPr id="12" name="Resim 11" descr="C:\Users\PınarNisan\Dropbox\My PC (DESKTOP-2IIAN00)\Desktop\KONTROL ET\GSTC 3. AŞAMA KURULUM\OTELLER\ANATOLIA\ANATOLİA GÖRSEL\a3735df0-24eb-48bc-8175-bab1120ced2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20305"/>
            <a:ext cx="6138861" cy="4008957"/>
          </a:xfrm>
          <a:prstGeom prst="rect">
            <a:avLst/>
          </a:prstGeom>
          <a:noFill/>
          <a:ln>
            <a:noFill/>
          </a:ln>
        </p:spPr>
      </p:pic>
      <p:pic>
        <p:nvPicPr>
          <p:cNvPr id="17" name="Resim 16" descr="C:\Users\PınarNisan\Dropbox\My PC (DESKTOP-2IIAN00)\Desktop\KONTROL ET\GSTC 3. AŞAMA KURULUM\OTELLER\ANATOLIA\ANATOLİA GÖRSEL\b1efc97f-87bb-48af-9581-c63ea5a5faa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372" y="1520305"/>
            <a:ext cx="5861627" cy="4008957"/>
          </a:xfrm>
          <a:prstGeom prst="rect">
            <a:avLst/>
          </a:prstGeom>
          <a:noFill/>
          <a:ln>
            <a:noFill/>
          </a:ln>
        </p:spPr>
      </p:pic>
      <p:grpSp>
        <p:nvGrpSpPr>
          <p:cNvPr id="18" name="Grup 17"/>
          <p:cNvGrpSpPr/>
          <p:nvPr/>
        </p:nvGrpSpPr>
        <p:grpSpPr>
          <a:xfrm>
            <a:off x="6330372" y="5715000"/>
            <a:ext cx="5861627" cy="1131982"/>
            <a:chOff x="0" y="44420"/>
            <a:chExt cx="5962726" cy="1126841"/>
          </a:xfrm>
          <a:scene3d>
            <a:camera prst="orthographicFront"/>
            <a:lightRig rig="flat" dir="t"/>
          </a:scene3d>
        </p:grpSpPr>
        <p:sp>
          <p:nvSpPr>
            <p:cNvPr id="19" name="Yuvarlatılmış Dikdörtgen 18"/>
            <p:cNvSpPr/>
            <p:nvPr/>
          </p:nvSpPr>
          <p:spPr>
            <a:xfrm>
              <a:off x="0" y="44420"/>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3200" dirty="0"/>
                <a:t>Etkili İletişim Teknikleri Eğitim Günü</a:t>
              </a:r>
              <a:endParaRPr lang="tr-TR" sz="3200" b="1" kern="1200" dirty="0"/>
            </a:p>
          </p:txBody>
        </p:sp>
      </p:grpSp>
    </p:spTree>
    <p:extLst>
      <p:ext uri="{BB962C8B-B14F-4D97-AF65-F5344CB8AC3E}">
        <p14:creationId xmlns:p14="http://schemas.microsoft.com/office/powerpoint/2010/main" val="25835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1344234"/>
              </p:ext>
            </p:extLst>
          </p:nvPr>
        </p:nvGraphicFramePr>
        <p:xfrm>
          <a:off x="178583" y="5675720"/>
          <a:ext cx="11872739" cy="1171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sp>
        <p:nvSpPr>
          <p:cNvPr id="3" name="Dikdörtgen 2"/>
          <p:cNvSpPr/>
          <p:nvPr/>
        </p:nvSpPr>
        <p:spPr>
          <a:xfrm>
            <a:off x="0" y="0"/>
            <a:ext cx="12192000" cy="461665"/>
          </a:xfrm>
          <a:prstGeom prst="rect">
            <a:avLst/>
          </a:prstGeom>
          <a:gradFill>
            <a:gsLst>
              <a:gs pos="0">
                <a:schemeClr val="accent2">
                  <a:lumMod val="75000"/>
                </a:schemeClr>
              </a:gs>
              <a:gs pos="47000">
                <a:schemeClr val="accent1">
                  <a:lumMod val="45000"/>
                  <a:lumOff val="55000"/>
                </a:schemeClr>
              </a:gs>
              <a:gs pos="100000">
                <a:schemeClr val="accent1">
                  <a:lumMod val="30000"/>
                  <a:lumOff val="70000"/>
                </a:schemeClr>
              </a:gs>
            </a:gsLst>
            <a:lin ang="5400000" scaled="1"/>
          </a:gradFill>
        </p:spPr>
        <p:txBody>
          <a:bodyPr wrap="square">
            <a:spAutoFit/>
          </a:bodyPr>
          <a:lstStyle/>
          <a:p>
            <a:pPr marL="469265" algn="ctr">
              <a:spcBef>
                <a:spcPts val="1340"/>
              </a:spcBef>
              <a:spcAft>
                <a:spcPts val="0"/>
              </a:spcAft>
            </a:pPr>
            <a:r>
              <a:rPr lang="tr-TR" sz="2400" b="1" spc="-10" dirty="0">
                <a:latin typeface="Calibri" panose="020F0502020204030204" pitchFamily="34" charset="0"/>
                <a:ea typeface="Calibri" panose="020F0502020204030204" pitchFamily="34" charset="0"/>
              </a:rPr>
              <a:t>Eğitimlerimizden</a:t>
            </a:r>
            <a:r>
              <a:rPr lang="tr-TR" sz="2400" b="1" spc="20" dirty="0">
                <a:latin typeface="Calibri" panose="020F0502020204030204" pitchFamily="34" charset="0"/>
                <a:ea typeface="Calibri" panose="020F0502020204030204" pitchFamily="34" charset="0"/>
              </a:rPr>
              <a:t> </a:t>
            </a:r>
            <a:r>
              <a:rPr lang="tr-TR" sz="2400" b="1" spc="-10" dirty="0">
                <a:latin typeface="Calibri" panose="020F0502020204030204" pitchFamily="34" charset="0"/>
                <a:ea typeface="Calibri" panose="020F0502020204030204" pitchFamily="34" charset="0"/>
              </a:rPr>
              <a:t>Görseller</a:t>
            </a:r>
            <a:endParaRPr lang="tr-TR" sz="2400" b="1" dirty="0">
              <a:latin typeface="Calibri" panose="020F0502020204030204" pitchFamily="34" charset="0"/>
              <a:ea typeface="Calibri" panose="020F0502020204030204" pitchFamily="34" charset="0"/>
            </a:endParaRPr>
          </a:p>
        </p:txBody>
      </p:sp>
      <p:pic>
        <p:nvPicPr>
          <p:cNvPr id="12" name="Resim 11"/>
          <p:cNvPicPr/>
          <p:nvPr/>
        </p:nvPicPr>
        <p:blipFill>
          <a:blip r:embed="rId7" cstate="print">
            <a:extLst>
              <a:ext uri="{28A0092B-C50C-407E-A947-70E740481C1C}">
                <a14:useLocalDpi xmlns:a14="http://schemas.microsoft.com/office/drawing/2010/main" val="0"/>
              </a:ext>
            </a:extLst>
          </a:blip>
          <a:stretch>
            <a:fillRect/>
          </a:stretch>
        </p:blipFill>
        <p:spPr bwMode="auto">
          <a:xfrm>
            <a:off x="-1" y="461665"/>
            <a:ext cx="5860973" cy="5067597"/>
          </a:xfrm>
          <a:prstGeom prst="rect">
            <a:avLst/>
          </a:prstGeom>
          <a:noFill/>
          <a:ln>
            <a:noFill/>
          </a:ln>
        </p:spPr>
      </p:pic>
      <p:pic>
        <p:nvPicPr>
          <p:cNvPr id="10" name="Resim 9"/>
          <p:cNvPicPr/>
          <p:nvPr/>
        </p:nvPicPr>
        <p:blipFill>
          <a:blip r:embed="rId8" cstate="print">
            <a:extLst>
              <a:ext uri="{28A0092B-C50C-407E-A947-70E740481C1C}">
                <a14:useLocalDpi xmlns:a14="http://schemas.microsoft.com/office/drawing/2010/main" val="0"/>
              </a:ext>
            </a:extLst>
          </a:blip>
          <a:stretch>
            <a:fillRect/>
          </a:stretch>
        </p:blipFill>
        <p:spPr bwMode="auto">
          <a:xfrm>
            <a:off x="5960124" y="461664"/>
            <a:ext cx="6231875" cy="5067597"/>
          </a:xfrm>
          <a:prstGeom prst="rect">
            <a:avLst/>
          </a:prstGeom>
          <a:noFill/>
          <a:ln>
            <a:noFill/>
          </a:ln>
        </p:spPr>
      </p:pic>
    </p:spTree>
    <p:extLst>
      <p:ext uri="{BB962C8B-B14F-4D97-AF65-F5344CB8AC3E}">
        <p14:creationId xmlns:p14="http://schemas.microsoft.com/office/powerpoint/2010/main" val="1350246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3429000"/>
            <a:ext cx="8343017" cy="1736793"/>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r>
              <a:rPr lang="tr-TR" sz="4000" b="1" dirty="0">
                <a:latin typeface="+mn-lt"/>
              </a:rPr>
              <a:t>SOSYAL SORUMLULUK PROJELERİ</a:t>
            </a: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4" name="Resim 3">
            <a:extLst>
              <a:ext uri="{FF2B5EF4-FFF2-40B4-BE49-F238E27FC236}">
                <a16:creationId xmlns:a16="http://schemas.microsoft.com/office/drawing/2014/main" id="{37830BBD-8AB8-8952-E01D-A8EEE7A70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6" name="Resim 5">
            <a:extLst>
              <a:ext uri="{FF2B5EF4-FFF2-40B4-BE49-F238E27FC236}">
                <a16:creationId xmlns:a16="http://schemas.microsoft.com/office/drawing/2014/main" id="{76E6E53E-E808-4FF5-43E5-9FE6382A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spTree>
    <p:extLst>
      <p:ext uri="{BB962C8B-B14F-4D97-AF65-F5344CB8AC3E}">
        <p14:creationId xmlns:p14="http://schemas.microsoft.com/office/powerpoint/2010/main" val="214012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246244820"/>
              </p:ext>
            </p:extLst>
          </p:nvPr>
        </p:nvGraphicFramePr>
        <p:xfrm>
          <a:off x="5743576" y="742949"/>
          <a:ext cx="6329362" cy="4964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4CA83658-D406-C037-5D9C-6B57CE8454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13736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57538" y="0"/>
            <a:ext cx="9034463" cy="1616149"/>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br>
              <a:rPr lang="tr-TR" sz="2800" dirty="0"/>
            </a:br>
            <a:r>
              <a:rPr lang="tr-TR" sz="4000" b="1" dirty="0"/>
              <a:t>Sosyal Sorumluluk</a:t>
            </a:r>
            <a:br>
              <a:rPr lang="tr-TR" sz="2800" b="1" dirty="0"/>
            </a:br>
            <a:br>
              <a:rPr lang="tr-TR" sz="3200" b="1" dirty="0"/>
            </a:br>
            <a:br>
              <a:rPr lang="tr-TR" sz="3600" b="1" dirty="0"/>
            </a:br>
            <a:endParaRPr lang="tr-TR" sz="3600" dirty="0"/>
          </a:p>
        </p:txBody>
      </p:sp>
      <p:sp>
        <p:nvSpPr>
          <p:cNvPr id="4" name="Dikdörtgen 3"/>
          <p:cNvSpPr/>
          <p:nvPr/>
        </p:nvSpPr>
        <p:spPr>
          <a:xfrm>
            <a:off x="4165600" y="1914070"/>
            <a:ext cx="7276123" cy="1958485"/>
          </a:xfrm>
          <a:prstGeom prst="rect">
            <a:avLst/>
          </a:prstGeom>
        </p:spPr>
        <p:txBody>
          <a:bodyPr wrap="square">
            <a:spAutoFit/>
          </a:bodyPr>
          <a:lstStyle/>
          <a:p>
            <a:pPr marR="1443990">
              <a:lnSpc>
                <a:spcPct val="87000"/>
              </a:lnSpc>
              <a:spcBef>
                <a:spcPts val="5"/>
              </a:spcBef>
              <a:spcAft>
                <a:spcPts val="0"/>
              </a:spcAft>
            </a:pPr>
            <a:r>
              <a:rPr lang="tr-TR" sz="2000" b="1" dirty="0">
                <a:latin typeface="Calibri" panose="020F0502020204030204" pitchFamily="34" charset="0"/>
                <a:ea typeface="Calibri" panose="020F0502020204030204" pitchFamily="34" charset="0"/>
              </a:rPr>
              <a:t>Hotel Anatolia Bursa</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olarak</a:t>
            </a:r>
            <a:r>
              <a:rPr lang="tr-TR" sz="2000" b="1" spc="-6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Birleşmiş</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Milletler</a:t>
            </a:r>
            <a:r>
              <a:rPr lang="tr-TR" sz="2000" b="1" spc="-1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2030</a:t>
            </a:r>
            <a:r>
              <a:rPr lang="tr-TR" sz="2000" b="1" spc="-6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Sürdürülebilir Kalkınma</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Amaçları doğrultusunda topluma karşı görev ve sorumluluklarımızı yerine getirmek için</a:t>
            </a:r>
          </a:p>
          <a:p>
            <a:pPr>
              <a:lnSpc>
                <a:spcPts val="1885"/>
              </a:lnSpc>
              <a:spcAft>
                <a:spcPts val="0"/>
              </a:spcAft>
            </a:pPr>
            <a:r>
              <a:rPr lang="tr-TR" sz="2000" b="1" dirty="0">
                <a:latin typeface="Calibri" panose="020F0502020204030204" pitchFamily="34" charset="0"/>
                <a:ea typeface="Calibri" panose="020F0502020204030204" pitchFamily="34" charset="0"/>
              </a:rPr>
              <a:t>çalışmalar</a:t>
            </a:r>
            <a:r>
              <a:rPr lang="tr-TR" sz="2000" b="1" spc="-7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yürütüyor;</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TEMA</a:t>
            </a:r>
            <a:r>
              <a:rPr lang="tr-TR" sz="2000" b="1" spc="-100" dirty="0">
                <a:latin typeface="Calibri" panose="020F0502020204030204" pitchFamily="34" charset="0"/>
                <a:ea typeface="Calibri" panose="020F0502020204030204" pitchFamily="34" charset="0"/>
              </a:rPr>
              <a:t>, LÖSEV </a:t>
            </a:r>
            <a:r>
              <a:rPr lang="tr-TR" sz="2000" b="1" dirty="0">
                <a:latin typeface="Calibri" panose="020F0502020204030204" pitchFamily="34" charset="0"/>
                <a:ea typeface="Calibri" panose="020F0502020204030204" pitchFamily="34" charset="0"/>
              </a:rPr>
              <a:t>gibi</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STK’</a:t>
            </a:r>
            <a:r>
              <a:rPr lang="tr-TR" sz="2000" b="1" spc="-65" dirty="0">
                <a:latin typeface="Calibri" panose="020F0502020204030204" pitchFamily="34" charset="0"/>
                <a:ea typeface="Calibri" panose="020F0502020204030204" pitchFamily="34" charset="0"/>
              </a:rPr>
              <a:t> </a:t>
            </a:r>
            <a:r>
              <a:rPr lang="tr-TR" sz="2000" b="1" dirty="0" err="1">
                <a:latin typeface="Calibri" panose="020F0502020204030204" pitchFamily="34" charset="0"/>
                <a:ea typeface="Calibri" panose="020F0502020204030204" pitchFamily="34" charset="0"/>
              </a:rPr>
              <a:t>lara</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bağışlarla</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katkıda</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bulunuyor,</a:t>
            </a:r>
            <a:r>
              <a:rPr lang="tr-TR" sz="2000" b="1" spc="-2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şirketimizde</a:t>
            </a:r>
            <a:endParaRPr lang="tr-TR" sz="2000" b="1" dirty="0">
              <a:latin typeface="Calibri" panose="020F0502020204030204" pitchFamily="34" charset="0"/>
              <a:ea typeface="Calibri" panose="020F0502020204030204" pitchFamily="34" charset="0"/>
            </a:endParaRPr>
          </a:p>
          <a:p>
            <a:r>
              <a:rPr lang="tr-TR" sz="2000" b="1" dirty="0">
                <a:latin typeface="Calibri" panose="020F0502020204030204" pitchFamily="34" charset="0"/>
                <a:ea typeface="Calibri" panose="020F0502020204030204" pitchFamily="34" charset="0"/>
              </a:rPr>
              <a:t>Sosyal</a:t>
            </a:r>
            <a:r>
              <a:rPr lang="tr-TR" sz="2000" b="1" spc="-6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Sorumluluk</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Projeleri</a:t>
            </a:r>
            <a:r>
              <a:rPr lang="tr-TR" sz="2000" b="1" spc="-6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geliştiriyoruz</a:t>
            </a:r>
            <a:endParaRPr lang="tr-TR" sz="2000" b="1" dirty="0"/>
          </a:p>
        </p:txBody>
      </p:sp>
      <p:pic>
        <p:nvPicPr>
          <p:cNvPr id="7" name="Image 8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66" y="4445367"/>
            <a:ext cx="1952625" cy="1666875"/>
          </a:xfrm>
          <a:prstGeom prst="rect">
            <a:avLst/>
          </a:prstGeom>
          <a:noFill/>
          <a:effectLst>
            <a:glow rad="127000">
              <a:schemeClr val="bg2">
                <a:lumMod val="25000"/>
                <a:alpha val="99000"/>
              </a:schemeClr>
            </a:glow>
            <a:softEdge rad="0"/>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9" name="Image 81"/>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070702" y="4445367"/>
            <a:ext cx="2250716" cy="1665287"/>
          </a:xfrm>
          <a:prstGeom prst="rect">
            <a:avLst/>
          </a:prstGeom>
          <a:noFill/>
          <a:effectLst>
            <a:glow rad="127000">
              <a:schemeClr val="bg2">
                <a:lumMod val="25000"/>
              </a:schemeClr>
            </a:glow>
            <a:reflection blurRad="50800" endPos="0" dir="5400000" sy="-100000" algn="bl" rotWithShape="0"/>
            <a:softEdge rad="76200"/>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2BEE71EF-B0BD-2E41-B57C-B12EB4A54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75830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1813" y="171451"/>
            <a:ext cx="9120187" cy="914400"/>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r>
              <a:rPr lang="tr-TR" sz="4000" b="1" dirty="0"/>
              <a:t>Sosyal Sorumluluk Projeleri</a:t>
            </a: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919599" y="1901630"/>
            <a:ext cx="3301402" cy="3493392"/>
          </a:xfrm>
          <a:prstGeom prst="rect">
            <a:avLst/>
          </a:prstGeom>
        </p:spPr>
        <p:txBody>
          <a:bodyPr wrap="square" anchor="ctr">
            <a:spAutoFit/>
          </a:bodyPr>
          <a:lstStyle/>
          <a:p>
            <a:pPr marL="414020">
              <a:spcBef>
                <a:spcPts val="2315"/>
              </a:spcBef>
              <a:spcAft>
                <a:spcPts val="0"/>
              </a:spcAft>
            </a:pPr>
            <a:r>
              <a:rPr lang="tr-TR" sz="2000" b="1" dirty="0">
                <a:ea typeface="Calibri" panose="020F0502020204030204" pitchFamily="34" charset="0"/>
              </a:rPr>
              <a:t>Mevsimlik Tarımda Çocuk İşçiliğin Önlenmesi Projesi</a:t>
            </a:r>
          </a:p>
          <a:p>
            <a:pPr marL="414020">
              <a:spcBef>
                <a:spcPts val="2315"/>
              </a:spcBef>
              <a:spcAft>
                <a:spcPts val="0"/>
              </a:spcAft>
            </a:pPr>
            <a:r>
              <a:rPr lang="tr-TR" b="1" dirty="0"/>
              <a:t>Çalışma ve Sosyal Güvenlik bakanlığı ile yürütülen iş birliği kapsamında Tarımda çocuk işçiliğin önlenmesi kapsamında projenin yürütme toplantısını gerçekleştirdik. </a:t>
            </a:r>
            <a:endParaRPr lang="tr-TR" b="1" dirty="0">
              <a:ea typeface="Calibri" panose="020F0502020204030204" pitchFamily="34" charset="0"/>
            </a:endParaRPr>
          </a:p>
          <a:p>
            <a:pPr marL="414020" marR="6355715">
              <a:lnSpc>
                <a:spcPct val="88000"/>
              </a:lnSpc>
              <a:spcAft>
                <a:spcPts val="0"/>
              </a:spcAft>
            </a:pP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pic>
        <p:nvPicPr>
          <p:cNvPr id="11" name="Resim 10" descr="C:\Users\PınarNisan\Dropbox\My PC (DESKTOP-2IIAN00)\Desktop\KONTROL ET\GSTC 3. AŞAMA KURULUM\OTELLER\ANATOLIA\ANATOLİA GÖRSEL\2aafbe21-72ab-491d-8b16-8cad69cb1e8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906" y="1920596"/>
            <a:ext cx="4056213" cy="3474426"/>
          </a:xfrm>
          <a:prstGeom prst="rect">
            <a:avLst/>
          </a:prstGeom>
          <a:noFill/>
          <a:ln>
            <a:noFill/>
          </a:ln>
          <a:scene3d>
            <a:camera prst="orthographicFront"/>
            <a:lightRig rig="threePt" dir="t"/>
          </a:scene3d>
          <a:sp3d>
            <a:bevelT prst="angle"/>
          </a:sp3d>
        </p:spPr>
      </p:pic>
      <p:pic>
        <p:nvPicPr>
          <p:cNvPr id="4" name="Resim 3">
            <a:extLst>
              <a:ext uri="{FF2B5EF4-FFF2-40B4-BE49-F238E27FC236}">
                <a16:creationId xmlns:a16="http://schemas.microsoft.com/office/drawing/2014/main" id="{706967D5-5244-AA40-3629-C7311D260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22074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9117" y="714375"/>
            <a:ext cx="9012883" cy="957263"/>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r>
              <a:rPr lang="tr-TR" sz="4000" b="1" dirty="0"/>
              <a:t>Sosyal Sorumluluk Projeleri</a:t>
            </a: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4239846" y="2170614"/>
            <a:ext cx="3712308" cy="3973011"/>
          </a:xfrm>
          <a:prstGeom prst="rect">
            <a:avLst/>
          </a:prstGeom>
        </p:spPr>
        <p:txBody>
          <a:bodyPr wrap="square" anchor="ctr">
            <a:spAutoFit/>
          </a:bodyPr>
          <a:lstStyle/>
          <a:p>
            <a:pPr>
              <a:spcBef>
                <a:spcPts val="1700"/>
              </a:spcBef>
            </a:pPr>
            <a:r>
              <a:rPr lang="tr-TR" sz="2800" b="1" dirty="0" err="1"/>
              <a:t>Soroptimist</a:t>
            </a:r>
            <a:r>
              <a:rPr lang="tr-TR" sz="2800" b="1" dirty="0"/>
              <a:t> Kulüpleri</a:t>
            </a:r>
          </a:p>
          <a:p>
            <a:pPr>
              <a:spcBef>
                <a:spcPts val="1700"/>
              </a:spcBef>
            </a:pPr>
            <a:r>
              <a:rPr lang="tr-TR" sz="2000" b="1" dirty="0" err="1"/>
              <a:t>Soroptimistler</a:t>
            </a:r>
            <a:r>
              <a:rPr lang="tr-TR" sz="2000" b="1" dirty="0"/>
              <a:t>, kadınların ve kız çocuklarının hayatlarını iyileştirmek, eğitmek, güçlendirmek ve etkinleştirmek için birlikte çalışmaktadırlar, Federasyon toplantısı Hotel Anatolia Bursa sponsorluğunda gerçekleştirilmiştir.                                                                                                 </a:t>
            </a:r>
          </a:p>
          <a:p>
            <a:pPr>
              <a:spcBef>
                <a:spcPts val="1700"/>
              </a:spcBef>
              <a:spcAft>
                <a:spcPts val="0"/>
              </a:spcAft>
            </a:pPr>
            <a:endParaRPr lang="tr-TR" sz="2000" b="1" dirty="0">
              <a:ea typeface="Calibri" panose="020F0502020204030204" pitchFamily="34" charset="0"/>
            </a:endParaRPr>
          </a:p>
          <a:p>
            <a:pPr marL="414020" marR="6355715">
              <a:lnSpc>
                <a:spcPct val="88000"/>
              </a:lnSpc>
              <a:spcAft>
                <a:spcPts val="0"/>
              </a:spcAft>
            </a:pP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pic>
        <p:nvPicPr>
          <p:cNvPr id="7" name="Resim 6" descr="C:\Users\PınarNisan\Dropbox\My PC (DESKTOP-2IIAN00)\Desktop\KONTROL ET\GSTC 3. AŞAMA KURULUM\OTELLER\ANATOLIA\ANATOLİA GÖRSEL\537f1c9d-f796-4f8a-8aa2-50b400ec2bb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058" y="2289761"/>
            <a:ext cx="3567227" cy="3163976"/>
          </a:xfrm>
          <a:prstGeom prst="rect">
            <a:avLst/>
          </a:prstGeom>
          <a:noFill/>
          <a:ln>
            <a:noFill/>
          </a:ln>
          <a:scene3d>
            <a:camera prst="orthographicFront"/>
            <a:lightRig rig="threePt" dir="t"/>
          </a:scene3d>
          <a:sp3d>
            <a:bevelT prst="angle"/>
          </a:sp3d>
        </p:spPr>
      </p:pic>
      <p:pic>
        <p:nvPicPr>
          <p:cNvPr id="4" name="Resim 3">
            <a:extLst>
              <a:ext uri="{FF2B5EF4-FFF2-40B4-BE49-F238E27FC236}">
                <a16:creationId xmlns:a16="http://schemas.microsoft.com/office/drawing/2014/main" id="{2F1E6F7C-E4E4-72C1-7C74-1619125A0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720276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0411" y="0"/>
            <a:ext cx="8848723" cy="138223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br>
            <a:r>
              <a:rPr lang="tr-TR" sz="4000" b="1" dirty="0"/>
              <a:t>Sosyal Sorumluluk Projeleri</a:t>
            </a: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4110892" y="1626783"/>
            <a:ext cx="2704124" cy="4585871"/>
          </a:xfrm>
          <a:prstGeom prst="rect">
            <a:avLst/>
          </a:prstGeom>
        </p:spPr>
        <p:txBody>
          <a:bodyPr wrap="square" anchor="ctr">
            <a:spAutoFit/>
          </a:bodyPr>
          <a:lstStyle/>
          <a:p>
            <a:r>
              <a:rPr lang="tr-TR" sz="2800" b="1" dirty="0"/>
              <a:t>Meme Kanseri Farkındalık Haftası</a:t>
            </a:r>
          </a:p>
          <a:p>
            <a:endParaRPr lang="tr-TR" sz="2800" b="1" dirty="0"/>
          </a:p>
          <a:p>
            <a:r>
              <a:rPr lang="tr-TR" sz="2000" b="1" dirty="0"/>
              <a:t>KETEM ile iş birliği yapılarak çalışanlarımıza meme kanseri farkındalık eğitimleri verdik ve misafirlerimizi bilinçlendirmeye</a:t>
            </a:r>
          </a:p>
          <a:p>
            <a:r>
              <a:rPr lang="tr-TR" sz="2000" b="1" dirty="0"/>
              <a:t>yönelik uygulamalar gerçekleştirdik</a:t>
            </a:r>
            <a:endParaRPr lang="tr-TR" b="1" dirty="0">
              <a:latin typeface="Calibri" panose="020F0502020204030204" pitchFamily="34" charset="0"/>
              <a:ea typeface="Calibri" panose="020F0502020204030204" pitchFamily="34" charset="0"/>
            </a:endParaRPr>
          </a:p>
        </p:txBody>
      </p:sp>
      <p:sp>
        <p:nvSpPr>
          <p:cNvPr id="4" name="Dikdörtgen 3"/>
          <p:cNvSpPr/>
          <p:nvPr/>
        </p:nvSpPr>
        <p:spPr>
          <a:xfrm>
            <a:off x="4720856" y="-244549"/>
            <a:ext cx="4391245" cy="646331"/>
          </a:xfrm>
          <a:prstGeom prst="rect">
            <a:avLst/>
          </a:prstGeom>
        </p:spPr>
        <p:txBody>
          <a:bodyPr wrap="square">
            <a:spAutoFit/>
          </a:bodyPr>
          <a:lstStyle/>
          <a:p>
            <a:pPr marL="397510" marR="5369560" algn="ctr">
              <a:spcAft>
                <a:spcPts val="0"/>
              </a:spcAft>
            </a:pPr>
            <a:endParaRPr lang="tr-TR" b="1" dirty="0">
              <a:latin typeface="Calibri" panose="020F0502020204030204" pitchFamily="34" charset="0"/>
              <a:ea typeface="Calibri" panose="020F0502020204030204" pitchFamily="34" charset="0"/>
            </a:endParaRPr>
          </a:p>
          <a:p>
            <a:pPr marL="397510" marR="5369560" algn="ctr">
              <a:spcAft>
                <a:spcPts val="0"/>
              </a:spcAft>
            </a:pPr>
            <a:endParaRPr lang="tr-TR" b="1" dirty="0">
              <a:latin typeface="Calibri" panose="020F0502020204030204" pitchFamily="34" charset="0"/>
              <a:ea typeface="Calibri" panose="020F0502020204030204" pitchFamily="34" charset="0"/>
            </a:endParaRPr>
          </a:p>
        </p:txBody>
      </p:sp>
      <p:pic>
        <p:nvPicPr>
          <p:cNvPr id="11" name="Image 90" descr="WhatsApp Image 2023-10-24 at 17.05.49.jpg"/>
          <p:cNvPicPr/>
          <p:nvPr/>
        </p:nvPicPr>
        <p:blipFill>
          <a:blip r:embed="rId2" cstate="print"/>
          <a:stretch>
            <a:fillRect/>
          </a:stretch>
        </p:blipFill>
        <p:spPr>
          <a:xfrm>
            <a:off x="7159404" y="1819031"/>
            <a:ext cx="4611304" cy="2794997"/>
          </a:xfrm>
          <a:prstGeom prst="rect">
            <a:avLst/>
          </a:prstGeom>
          <a:scene3d>
            <a:camera prst="orthographicFront"/>
            <a:lightRig rig="threePt" dir="t"/>
          </a:scene3d>
          <a:sp3d>
            <a:bevelT prst="angle"/>
          </a:sp3d>
        </p:spPr>
      </p:pic>
      <p:pic>
        <p:nvPicPr>
          <p:cNvPr id="5" name="Resim 4">
            <a:extLst>
              <a:ext uri="{FF2B5EF4-FFF2-40B4-BE49-F238E27FC236}">
                <a16:creationId xmlns:a16="http://schemas.microsoft.com/office/drawing/2014/main" id="{568DCA03-1AEC-4C5C-9A38-CB185BBE6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42293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9117" y="518259"/>
            <a:ext cx="9012883" cy="951033"/>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SOSYAL SORUMLULUK</a:t>
            </a: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931138" y="1633738"/>
            <a:ext cx="8042031" cy="5137432"/>
          </a:xfrm>
          <a:prstGeom prst="rect">
            <a:avLst/>
          </a:prstGeom>
        </p:spPr>
        <p:txBody>
          <a:bodyPr wrap="square" anchor="ctr">
            <a:spAutoFit/>
          </a:bodyPr>
          <a:lstStyle/>
          <a:p>
            <a:pPr>
              <a:spcBef>
                <a:spcPts val="1700"/>
              </a:spcBef>
            </a:pPr>
            <a:r>
              <a:rPr lang="tr-TR" sz="3200" b="1" dirty="0"/>
              <a:t>Bölgesel İş Birlikleri</a:t>
            </a:r>
          </a:p>
          <a:p>
            <a:r>
              <a:rPr lang="tr-TR" sz="2000" b="1" dirty="0"/>
              <a:t>Yerel Yönetim ve Yerel Halk</a:t>
            </a:r>
            <a:endParaRPr lang="tr-TR" sz="2000" dirty="0"/>
          </a:p>
          <a:p>
            <a:r>
              <a:rPr lang="tr-TR" sz="2000" b="1" dirty="0"/>
              <a:t>Bursa Belediyesi Halk Eğitim Merkezinde gerçekleştirilen El İşi etkinliğini geri dönüşüm ve sürdürülebilirlik kapsamında çalışanlarımıza ve misafirlerimize yönelik otelimizde de gerçekleştirdik.</a:t>
            </a:r>
          </a:p>
          <a:p>
            <a:r>
              <a:rPr lang="tr-TR" sz="2000" b="1" dirty="0"/>
              <a:t> </a:t>
            </a:r>
          </a:p>
          <a:p>
            <a:r>
              <a:rPr lang="tr-TR" sz="2000" b="1" dirty="0" err="1"/>
              <a:t>Biyoçeşitlilik</a:t>
            </a:r>
            <a:r>
              <a:rPr lang="tr-TR" sz="2000" b="1" dirty="0"/>
              <a:t> ve Bilinçlendirme</a:t>
            </a:r>
            <a:endParaRPr lang="tr-TR" sz="2000" dirty="0"/>
          </a:p>
          <a:p>
            <a:r>
              <a:rPr lang="tr-TR" sz="2000" b="1" dirty="0" err="1"/>
              <a:t>Biyoçeşitlilik</a:t>
            </a:r>
            <a:r>
              <a:rPr lang="tr-TR" sz="2000" b="1" dirty="0"/>
              <a:t> ve Yaban Hayatı kapsamında otel çalışanlarına Doğa Koruma ve Milli Parklar İl</a:t>
            </a:r>
          </a:p>
          <a:p>
            <a:r>
              <a:rPr lang="tr-TR" sz="2000" b="1" dirty="0"/>
              <a:t>Müdürlüğü aracılığıyla eğitim aldırmaktayız.</a:t>
            </a:r>
          </a:p>
          <a:p>
            <a:r>
              <a:rPr lang="tr-TR" sz="2000" dirty="0"/>
              <a:t> </a:t>
            </a:r>
          </a:p>
          <a:p>
            <a:r>
              <a:rPr lang="tr-TR" sz="2000" b="1" dirty="0"/>
              <a:t>Lise ve Üniversite İşbirlikleri</a:t>
            </a:r>
            <a:endParaRPr lang="tr-TR" sz="2000" dirty="0"/>
          </a:p>
          <a:p>
            <a:r>
              <a:rPr lang="tr-TR" sz="2000" b="1" dirty="0"/>
              <a:t>Bölgede bulunan meslek liseleri ve üniversite ile işbirliği halinde otelde mesleki anlatımlar</a:t>
            </a:r>
          </a:p>
          <a:p>
            <a:r>
              <a:rPr lang="tr-TR" sz="2000" b="1" dirty="0"/>
              <a:t>yapılmakta, kariyer günlerinde otel tanıtımları yapılmaktadır</a:t>
            </a:r>
            <a:endParaRPr lang="tr-TR" sz="2000" b="1" dirty="0">
              <a:ea typeface="Calibri" panose="020F0502020204030204" pitchFamily="34" charset="0"/>
            </a:endParaRPr>
          </a:p>
          <a:p>
            <a:pPr marL="414020" marR="6355715">
              <a:lnSpc>
                <a:spcPct val="88000"/>
              </a:lnSpc>
              <a:spcAft>
                <a:spcPts val="0"/>
              </a:spcAft>
            </a:pP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pic>
        <p:nvPicPr>
          <p:cNvPr id="4" name="Resim 3">
            <a:extLst>
              <a:ext uri="{FF2B5EF4-FFF2-40B4-BE49-F238E27FC236}">
                <a16:creationId xmlns:a16="http://schemas.microsoft.com/office/drawing/2014/main" id="{94A3F55A-2298-BFA4-5D2A-7AE3DAFD6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84111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3429000"/>
            <a:ext cx="8343017" cy="1736793"/>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r>
              <a:rPr lang="tr-TR" sz="4000" b="1" dirty="0">
                <a:latin typeface="+mn-lt"/>
              </a:rPr>
              <a:t>BİYOÇEŞİTLİLİK VE YABAN HAYATI</a:t>
            </a:r>
            <a:br>
              <a:rPr lang="tr-TR" sz="4000" b="1" dirty="0">
                <a:latin typeface="+mn-lt"/>
              </a:rPr>
            </a:b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3" name="Resim 2">
            <a:extLst>
              <a:ext uri="{FF2B5EF4-FFF2-40B4-BE49-F238E27FC236}">
                <a16:creationId xmlns:a16="http://schemas.microsoft.com/office/drawing/2014/main" id="{BBE4A047-9E9A-D830-D6A0-4066BEFB5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4" name="Resim 3">
            <a:extLst>
              <a:ext uri="{FF2B5EF4-FFF2-40B4-BE49-F238E27FC236}">
                <a16:creationId xmlns:a16="http://schemas.microsoft.com/office/drawing/2014/main" id="{8CD66C32-C272-8C75-3CC5-D264599EA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spTree>
    <p:extLst>
      <p:ext uri="{BB962C8B-B14F-4D97-AF65-F5344CB8AC3E}">
        <p14:creationId xmlns:p14="http://schemas.microsoft.com/office/powerpoint/2010/main" val="3324798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985838"/>
            <a:ext cx="8343018" cy="914399"/>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4" name="Dikdörtgen 3"/>
          <p:cNvSpPr/>
          <p:nvPr/>
        </p:nvSpPr>
        <p:spPr>
          <a:xfrm>
            <a:off x="4239752" y="2206342"/>
            <a:ext cx="7702155" cy="4651658"/>
          </a:xfrm>
          <a:prstGeom prst="rect">
            <a:avLst/>
          </a:prstGeom>
        </p:spPr>
        <p:txBody>
          <a:bodyPr wrap="square">
            <a:spAutoFit/>
          </a:bodyPr>
          <a:lstStyle/>
          <a:p>
            <a:r>
              <a:rPr lang="tr-TR" b="1" dirty="0" err="1"/>
              <a:t>Biyoçeşitlilik</a:t>
            </a:r>
            <a:r>
              <a:rPr lang="tr-TR" b="1" dirty="0"/>
              <a:t>, biyolojik çeşitlilik, ekosistemlerin insanlığın refahı için gerekli olan yaşam destek sürecini sürdürebilme yeteneğinin ve sağlıklı çevrenin bir göstergesidir. Bitkiler, hayvanlar, mantarlar tüm bu çeşitliliğin temel unsurlarını oluşturur.</a:t>
            </a:r>
          </a:p>
          <a:p>
            <a:r>
              <a:rPr lang="tr-TR" b="1" dirty="0"/>
              <a:t>Bölge özellikle Uludağ, bitkisel zenginlik bakımından ender yerlerden birisidir. Mart ayında alt kademelerde başlayan uyanma yaz boyunca zirvede devam eder. </a:t>
            </a:r>
            <a:r>
              <a:rPr lang="tr-TR" b="1" dirty="0" err="1"/>
              <a:t>Özelliklee</a:t>
            </a:r>
            <a:r>
              <a:rPr lang="tr-TR" b="1" dirty="0"/>
              <a:t> orman kuşağının üzerinde yer alan ve </a:t>
            </a:r>
            <a:r>
              <a:rPr lang="tr-TR" b="1" dirty="0" err="1"/>
              <a:t>alpin</a:t>
            </a:r>
            <a:r>
              <a:rPr lang="tr-TR" b="1" dirty="0"/>
              <a:t> kuşaklarda çok zengin olan bu bölgeye has nadir bitki türleri yayılış göstermektedir.</a:t>
            </a:r>
          </a:p>
          <a:p>
            <a:r>
              <a:rPr lang="tr-TR" b="1" dirty="0"/>
              <a:t>Batı yönünde Nilüfer Vadisi ve doğu yönünde </a:t>
            </a:r>
            <a:r>
              <a:rPr lang="tr-TR" b="1" dirty="0" err="1"/>
              <a:t>Mezit</a:t>
            </a:r>
            <a:r>
              <a:rPr lang="tr-TR" b="1" dirty="0"/>
              <a:t> Deresi arasındaki dağlık kitlenin kuzey yamaçları boyunca nemli ormanlar yer almaktadır. Defne, zeytin, katran ardıcı, fındık, funda, kızılçamdan oluşan tipik Akdeniz </a:t>
            </a:r>
            <a:r>
              <a:rPr lang="tr-TR" b="1" dirty="0" err="1"/>
              <a:t>vegatasyon</a:t>
            </a:r>
            <a:r>
              <a:rPr lang="tr-TR" b="1" dirty="0"/>
              <a:t> tipi olan maki ve </a:t>
            </a:r>
            <a:r>
              <a:rPr lang="tr-TR" b="1" dirty="0" err="1"/>
              <a:t>frigana</a:t>
            </a:r>
            <a:r>
              <a:rPr lang="tr-TR" b="1" dirty="0"/>
              <a:t> çalılar yer alır. 350-700 m. arasındaki kuşakta erguvan, kocayemiş, dağ çileği, zeytin, katır tırnağı, mazı meşesi, alıç, defne, </a:t>
            </a:r>
            <a:r>
              <a:rPr lang="tr-TR" b="1" dirty="0" err="1"/>
              <a:t>karagaç</a:t>
            </a:r>
            <a:r>
              <a:rPr lang="tr-TR" b="1" dirty="0"/>
              <a:t>, kayır, titrek, kavak ve karaçam türleri gözlenir, 700-1500 m. arasında kestane orman, yerini kayın meşe türlerinin hakim olduğu topluluğa bırakır.</a:t>
            </a:r>
          </a:p>
          <a:p>
            <a:pPr marL="540385" marR="1443990" indent="26670">
              <a:lnSpc>
                <a:spcPct val="87000"/>
              </a:lnSpc>
              <a:spcBef>
                <a:spcPts val="1915"/>
              </a:spcBef>
              <a:spcAft>
                <a:spcPts val="0"/>
              </a:spcAft>
            </a:pPr>
            <a:endParaRPr lang="tr-TR" sz="1200" dirty="0">
              <a:effectLst/>
              <a:latin typeface="Times New Roman" panose="02020603050405020304" pitchFamily="18" charset="0"/>
              <a:ea typeface="Times New Roman" panose="02020603050405020304" pitchFamily="18" charset="0"/>
            </a:endParaRPr>
          </a:p>
        </p:txBody>
      </p:sp>
      <p:pic>
        <p:nvPicPr>
          <p:cNvPr id="5" name="Resim 4">
            <a:extLst>
              <a:ext uri="{FF2B5EF4-FFF2-40B4-BE49-F238E27FC236}">
                <a16:creationId xmlns:a16="http://schemas.microsoft.com/office/drawing/2014/main" id="{9040FAC7-8994-B93F-B70E-9B3D74A1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424609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4589" y="1"/>
            <a:ext cx="9777412"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4142375" y="3007107"/>
            <a:ext cx="7772277" cy="4031873"/>
          </a:xfrm>
          <a:prstGeom prst="rect">
            <a:avLst/>
          </a:prstGeom>
        </p:spPr>
        <p:txBody>
          <a:bodyPr wrap="square" anchor="ctr">
            <a:spAutoFit/>
          </a:bodyPr>
          <a:lstStyle/>
          <a:p>
            <a:r>
              <a:rPr lang="tr-TR" sz="2000" b="1" dirty="0"/>
              <a:t>Bursa’da kurt, çakal, ayı, tilki, karaca, geyik, akbaba, kartal, çalıkuşu, saksağan, leş kargası, kestane kargası, yaban domuzu, tavşan, keklik, ada tavşanı, çil, bağırtlak, çulluk, yaban ördeği, güvercin, tahtalı, </a:t>
            </a:r>
            <a:r>
              <a:rPr lang="tr-TR" sz="2000" b="1" dirty="0" err="1"/>
              <a:t>sakarmeke</a:t>
            </a:r>
            <a:r>
              <a:rPr lang="tr-TR" sz="2000" b="1" dirty="0"/>
              <a:t>, yaban kazı, bıldırcın ve üveyik gibi yaban hayvanları vardır. İlde yaban hayatı koruma sahası olarak tescil edilen yerler aşağıda belirtilmiştir. Mustafa Kemal Paşa – Paşalar – Sarnıç Yaban Hayatı Koruma Sahası İnegöl – </a:t>
            </a:r>
            <a:r>
              <a:rPr lang="tr-TR" sz="2000" b="1" dirty="0" err="1"/>
              <a:t>Boğazova</a:t>
            </a:r>
            <a:r>
              <a:rPr lang="tr-TR" sz="2000" b="1" dirty="0"/>
              <a:t> Yaban Hayatı Koruma Sahası Karacabey-Karadağ-</a:t>
            </a:r>
            <a:r>
              <a:rPr lang="tr-TR" sz="2000" b="1" dirty="0" err="1"/>
              <a:t>Ovakorusu</a:t>
            </a:r>
            <a:r>
              <a:rPr lang="tr-TR" sz="2000" b="1" dirty="0"/>
              <a:t> Yaban Hayatı Koruma Sahası Gemlik-Haram Sülün Yetiştirme Sahası Mustafa Kemal Paşa-</a:t>
            </a:r>
            <a:r>
              <a:rPr lang="tr-TR" sz="2000" b="1" dirty="0" err="1"/>
              <a:t>Söğütalan</a:t>
            </a:r>
            <a:r>
              <a:rPr lang="tr-TR" sz="2000" b="1" dirty="0"/>
              <a:t> Sülün Yetiştirme Sahası İnegöl-</a:t>
            </a:r>
            <a:r>
              <a:rPr lang="tr-TR" sz="2000" b="1" dirty="0" err="1"/>
              <a:t>Dedebayırtepe</a:t>
            </a:r>
            <a:r>
              <a:rPr lang="tr-TR" sz="2000" b="1" dirty="0"/>
              <a:t> Sülün Yetiştirme Sahası bulunmaktadır. </a:t>
            </a:r>
          </a:p>
          <a:p>
            <a:br>
              <a:rPr lang="tr-TR" dirty="0"/>
            </a:b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4" name="Dikdörtgen 3"/>
          <p:cNvSpPr/>
          <p:nvPr/>
        </p:nvSpPr>
        <p:spPr>
          <a:xfrm>
            <a:off x="4142375" y="1237273"/>
            <a:ext cx="8049624" cy="2035557"/>
          </a:xfrm>
          <a:prstGeom prst="rect">
            <a:avLst/>
          </a:prstGeom>
        </p:spPr>
        <p:txBody>
          <a:bodyPr wrap="square">
            <a:spAutoFit/>
          </a:bodyPr>
          <a:lstStyle/>
          <a:p>
            <a:r>
              <a:rPr lang="tr-TR" sz="2000" b="1" dirty="0"/>
              <a:t>Yükselti ve bakı değiştikçe pek çok türü (</a:t>
            </a:r>
            <a:r>
              <a:rPr lang="tr-TR" sz="2000" b="1" dirty="0" err="1"/>
              <a:t>kişni</a:t>
            </a:r>
            <a:r>
              <a:rPr lang="tr-TR" sz="2000" b="1" dirty="0"/>
              <a:t>, </a:t>
            </a:r>
            <a:r>
              <a:rPr lang="tr-TR" sz="2000" b="1" dirty="0" err="1"/>
              <a:t>papatyagiller</a:t>
            </a:r>
            <a:r>
              <a:rPr lang="tr-TR" sz="2000" b="1" dirty="0"/>
              <a:t>, kangal, gelin düğmesi, peygamber çiçeği, hindiba, güve otu, hasır çiçeği, geyik göbeği, kaygana otu, dağ minesi, kaz otu, </a:t>
            </a:r>
            <a:r>
              <a:rPr lang="tr-TR" sz="2000" b="1" dirty="0" err="1"/>
              <a:t>iberya</a:t>
            </a:r>
            <a:r>
              <a:rPr lang="tr-TR" sz="2000" b="1" dirty="0"/>
              <a:t>, </a:t>
            </a:r>
            <a:r>
              <a:rPr lang="tr-TR" sz="2000" b="1" dirty="0" err="1"/>
              <a:t>karanfilgiller</a:t>
            </a:r>
            <a:r>
              <a:rPr lang="tr-TR" sz="2000" b="1" dirty="0"/>
              <a:t>, </a:t>
            </a:r>
            <a:r>
              <a:rPr lang="tr-TR" sz="2000" b="1" dirty="0" err="1"/>
              <a:t>damkoruğugiller</a:t>
            </a:r>
            <a:r>
              <a:rPr lang="tr-TR" sz="2000" b="1" dirty="0"/>
              <a:t>, baklagiller, </a:t>
            </a:r>
            <a:r>
              <a:rPr lang="tr-TR" sz="2000" b="1" dirty="0" err="1"/>
              <a:t>kantanagiller</a:t>
            </a:r>
            <a:r>
              <a:rPr lang="tr-TR" sz="2000" b="1" dirty="0"/>
              <a:t>, </a:t>
            </a:r>
            <a:r>
              <a:rPr lang="tr-TR" sz="2000" b="1" dirty="0" err="1"/>
              <a:t>süsengiller</a:t>
            </a:r>
            <a:r>
              <a:rPr lang="tr-TR" sz="2000" b="1" dirty="0"/>
              <a:t>, zambakgiller, </a:t>
            </a:r>
            <a:r>
              <a:rPr lang="tr-TR" sz="2000" b="1" dirty="0" err="1"/>
              <a:t>salepgiller</a:t>
            </a:r>
            <a:r>
              <a:rPr lang="tr-TR" sz="2000" b="1" dirty="0"/>
              <a:t>, gelincikgiller, </a:t>
            </a:r>
            <a:r>
              <a:rPr lang="tr-TR" sz="2000" b="1" dirty="0" err="1"/>
              <a:t>menekşegiller</a:t>
            </a:r>
            <a:r>
              <a:rPr lang="tr-TR" sz="2000" b="1" dirty="0"/>
              <a:t> vb.) görmek mümkündür.</a:t>
            </a:r>
          </a:p>
          <a:p>
            <a:pPr marL="540385" marR="1443990" indent="26670">
              <a:lnSpc>
                <a:spcPct val="87000"/>
              </a:lnSpc>
              <a:spcBef>
                <a:spcPts val="1915"/>
              </a:spcBef>
              <a:spcAft>
                <a:spcPts val="0"/>
              </a:spcAft>
            </a:pPr>
            <a:endParaRPr lang="tr-TR" sz="1200" dirty="0">
              <a:effectLst/>
              <a:latin typeface="Times New Roman" panose="02020603050405020304" pitchFamily="18" charset="0"/>
              <a:ea typeface="Times New Roman" panose="02020603050405020304" pitchFamily="18" charset="0"/>
            </a:endParaRPr>
          </a:p>
        </p:txBody>
      </p:sp>
      <p:pic>
        <p:nvPicPr>
          <p:cNvPr id="5" name="Resim 4">
            <a:extLst>
              <a:ext uri="{FF2B5EF4-FFF2-40B4-BE49-F238E27FC236}">
                <a16:creationId xmlns:a16="http://schemas.microsoft.com/office/drawing/2014/main" id="{5F0CC53A-FE83-0C0E-8CE6-4925CD498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89704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760665317"/>
              </p:ext>
            </p:extLst>
          </p:nvPr>
        </p:nvGraphicFramePr>
        <p:xfrm>
          <a:off x="178584" y="5675720"/>
          <a:ext cx="596272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sp>
        <p:nvSpPr>
          <p:cNvPr id="3" name="Dikdörtgen 2"/>
          <p:cNvSpPr/>
          <p:nvPr/>
        </p:nvSpPr>
        <p:spPr>
          <a:xfrm>
            <a:off x="-54077" y="985760"/>
            <a:ext cx="12246076" cy="461665"/>
          </a:xfrm>
          <a:prstGeom prst="rect">
            <a:avLst/>
          </a:prstGeom>
          <a:gradFill>
            <a:gsLst>
              <a:gs pos="0">
                <a:schemeClr val="accent2">
                  <a:lumMod val="75000"/>
                </a:schemeClr>
              </a:gs>
              <a:gs pos="47000">
                <a:schemeClr val="accent1">
                  <a:lumMod val="45000"/>
                  <a:lumOff val="55000"/>
                </a:schemeClr>
              </a:gs>
              <a:gs pos="100000">
                <a:schemeClr val="accent1">
                  <a:lumMod val="30000"/>
                  <a:lumOff val="70000"/>
                </a:schemeClr>
              </a:gs>
            </a:gsLst>
            <a:lin ang="5400000" scaled="1"/>
          </a:gradFill>
        </p:spPr>
        <p:txBody>
          <a:bodyPr wrap="square">
            <a:spAutoFit/>
          </a:bodyPr>
          <a:lstStyle/>
          <a:p>
            <a:r>
              <a:rPr lang="tr-TR" sz="2400" b="1" dirty="0"/>
              <a:t>Uludağ Endemik Tür Örnekleri</a:t>
            </a:r>
          </a:p>
        </p:txBody>
      </p:sp>
      <p:grpSp>
        <p:nvGrpSpPr>
          <p:cNvPr id="18" name="Grup 17"/>
          <p:cNvGrpSpPr/>
          <p:nvPr/>
        </p:nvGrpSpPr>
        <p:grpSpPr>
          <a:xfrm>
            <a:off x="6330374" y="5623445"/>
            <a:ext cx="5661275" cy="1168278"/>
            <a:chOff x="1" y="-46719"/>
            <a:chExt cx="5962726" cy="1162972"/>
          </a:xfrm>
          <a:scene3d>
            <a:camera prst="orthographicFront"/>
            <a:lightRig rig="flat" dir="t"/>
          </a:scene3d>
        </p:grpSpPr>
        <p:sp>
          <p:nvSpPr>
            <p:cNvPr id="19" name="Yuvarlatılmış Dikdörtgen 18"/>
            <p:cNvSpPr/>
            <p:nvPr/>
          </p:nvSpPr>
          <p:spPr>
            <a:xfrm>
              <a:off x="1" y="-46719"/>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ZEYTİN AĞACI</a:t>
              </a:r>
              <a:endParaRPr lang="tr-TR" sz="3200" b="1" kern="1200" dirty="0"/>
            </a:p>
          </p:txBody>
        </p:sp>
      </p:grpSp>
      <p:sp>
        <p:nvSpPr>
          <p:cNvPr id="11" name="Unvan 1"/>
          <p:cNvSpPr>
            <a:spLocks noGrp="1"/>
          </p:cNvSpPr>
          <p:nvPr>
            <p:ph type="title"/>
          </p:nvPr>
        </p:nvSpPr>
        <p:spPr>
          <a:xfrm>
            <a:off x="-54077" y="1"/>
            <a:ext cx="12246078"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4" name="Resim 13" descr="Laurus ‘Saratoga’ - Saratoga Bay Laurel | Western Star Nurseries"/>
          <p:cNvPicPr/>
          <p:nvPr/>
        </p:nvPicPr>
        <p:blipFill>
          <a:blip r:embed="rId7">
            <a:extLst>
              <a:ext uri="{28A0092B-C50C-407E-A947-70E740481C1C}">
                <a14:useLocalDpi xmlns:a14="http://schemas.microsoft.com/office/drawing/2010/main" val="0"/>
              </a:ext>
            </a:extLst>
          </a:blip>
          <a:srcRect/>
          <a:stretch>
            <a:fillRect/>
          </a:stretch>
        </p:blipFill>
        <p:spPr bwMode="auto">
          <a:xfrm>
            <a:off x="157163" y="1611541"/>
            <a:ext cx="5886450" cy="3803422"/>
          </a:xfrm>
          <a:prstGeom prst="rect">
            <a:avLst/>
          </a:prstGeom>
          <a:noFill/>
          <a:ln>
            <a:noFill/>
          </a:ln>
        </p:spPr>
      </p:pic>
      <p:pic>
        <p:nvPicPr>
          <p:cNvPr id="15" name="Resim 14" descr="Zeytin Ağacının Yaşamı - Zeytin ve Zeytinyağı - Ulysses"/>
          <p:cNvPicPr/>
          <p:nvPr/>
        </p:nvPicPr>
        <p:blipFill>
          <a:blip r:embed="rId8">
            <a:extLst>
              <a:ext uri="{28A0092B-C50C-407E-A947-70E740481C1C}">
                <a14:useLocalDpi xmlns:a14="http://schemas.microsoft.com/office/drawing/2010/main" val="0"/>
              </a:ext>
            </a:extLst>
          </a:blip>
          <a:srcRect/>
          <a:stretch>
            <a:fillRect/>
          </a:stretch>
        </p:blipFill>
        <p:spPr bwMode="auto">
          <a:xfrm>
            <a:off x="6330372" y="1611541"/>
            <a:ext cx="5661277" cy="3803422"/>
          </a:xfrm>
          <a:prstGeom prst="rect">
            <a:avLst/>
          </a:prstGeom>
          <a:noFill/>
          <a:ln>
            <a:noFill/>
          </a:ln>
        </p:spPr>
      </p:pic>
    </p:spTree>
    <p:extLst>
      <p:ext uri="{BB962C8B-B14F-4D97-AF65-F5344CB8AC3E}">
        <p14:creationId xmlns:p14="http://schemas.microsoft.com/office/powerpoint/2010/main" val="349709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26538297"/>
              </p:ext>
            </p:extLst>
          </p:nvPr>
        </p:nvGraphicFramePr>
        <p:xfrm>
          <a:off x="178584" y="5675720"/>
          <a:ext cx="596272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sp>
        <p:nvSpPr>
          <p:cNvPr id="3" name="Dikdörtgen 2"/>
          <p:cNvSpPr/>
          <p:nvPr/>
        </p:nvSpPr>
        <p:spPr>
          <a:xfrm>
            <a:off x="-54077" y="985760"/>
            <a:ext cx="12246076" cy="461665"/>
          </a:xfrm>
          <a:prstGeom prst="rect">
            <a:avLst/>
          </a:prstGeom>
          <a:gradFill>
            <a:gsLst>
              <a:gs pos="0">
                <a:schemeClr val="accent2">
                  <a:lumMod val="75000"/>
                </a:schemeClr>
              </a:gs>
              <a:gs pos="47000">
                <a:schemeClr val="accent1">
                  <a:lumMod val="45000"/>
                  <a:lumOff val="55000"/>
                </a:schemeClr>
              </a:gs>
              <a:gs pos="100000">
                <a:schemeClr val="accent1">
                  <a:lumMod val="30000"/>
                  <a:lumOff val="70000"/>
                </a:schemeClr>
              </a:gs>
            </a:gsLst>
            <a:lin ang="5400000" scaled="1"/>
          </a:gradFill>
        </p:spPr>
        <p:txBody>
          <a:bodyPr wrap="square">
            <a:spAutoFit/>
          </a:bodyPr>
          <a:lstStyle/>
          <a:p>
            <a:r>
              <a:rPr lang="tr-TR" sz="2400" b="1" dirty="0"/>
              <a:t>Uludağ Endemik Tür Örnekleri</a:t>
            </a:r>
          </a:p>
        </p:txBody>
      </p:sp>
      <p:grpSp>
        <p:nvGrpSpPr>
          <p:cNvPr id="18" name="Grup 17"/>
          <p:cNvGrpSpPr/>
          <p:nvPr/>
        </p:nvGrpSpPr>
        <p:grpSpPr>
          <a:xfrm>
            <a:off x="6330374" y="5623445"/>
            <a:ext cx="5661275" cy="1168278"/>
            <a:chOff x="1" y="-46719"/>
            <a:chExt cx="5962726" cy="1162972"/>
          </a:xfrm>
          <a:scene3d>
            <a:camera prst="orthographicFront"/>
            <a:lightRig rig="flat" dir="t"/>
          </a:scene3d>
        </p:grpSpPr>
        <p:sp>
          <p:nvSpPr>
            <p:cNvPr id="19" name="Yuvarlatılmış Dikdörtgen 18"/>
            <p:cNvSpPr/>
            <p:nvPr/>
          </p:nvSpPr>
          <p:spPr>
            <a:xfrm>
              <a:off x="1" y="-46719"/>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HİNDİBA</a:t>
              </a:r>
              <a:endParaRPr lang="tr-TR" sz="3200" b="1" kern="1200" dirty="0"/>
            </a:p>
          </p:txBody>
        </p:sp>
      </p:grpSp>
      <p:sp>
        <p:nvSpPr>
          <p:cNvPr id="11" name="Unvan 1"/>
          <p:cNvSpPr>
            <a:spLocks noGrp="1"/>
          </p:cNvSpPr>
          <p:nvPr>
            <p:ph type="title"/>
          </p:nvPr>
        </p:nvSpPr>
        <p:spPr>
          <a:xfrm>
            <a:off x="-54077" y="1"/>
            <a:ext cx="12246078"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2" name="Resim 11" descr="Ardıç Katran Yağı"/>
          <p:cNvPicPr/>
          <p:nvPr/>
        </p:nvPicPr>
        <p:blipFill>
          <a:blip r:embed="rId7">
            <a:extLst>
              <a:ext uri="{28A0092B-C50C-407E-A947-70E740481C1C}">
                <a14:useLocalDpi xmlns:a14="http://schemas.microsoft.com/office/drawing/2010/main" val="0"/>
              </a:ext>
            </a:extLst>
          </a:blip>
          <a:srcRect/>
          <a:stretch>
            <a:fillRect/>
          </a:stretch>
        </p:blipFill>
        <p:spPr bwMode="auto">
          <a:xfrm>
            <a:off x="214314" y="1703097"/>
            <a:ext cx="5857874" cy="3920348"/>
          </a:xfrm>
          <a:prstGeom prst="rect">
            <a:avLst/>
          </a:prstGeom>
          <a:noFill/>
          <a:ln>
            <a:noFill/>
          </a:ln>
        </p:spPr>
      </p:pic>
      <p:pic>
        <p:nvPicPr>
          <p:cNvPr id="16" name="Resim 15" descr="Hindiba - Yemek.com"/>
          <p:cNvPicPr/>
          <p:nvPr/>
        </p:nvPicPr>
        <p:blipFill rotWithShape="1">
          <a:blip r:embed="rId8">
            <a:extLst>
              <a:ext uri="{28A0092B-C50C-407E-A947-70E740481C1C}">
                <a14:useLocalDpi xmlns:a14="http://schemas.microsoft.com/office/drawing/2010/main" val="0"/>
              </a:ext>
            </a:extLst>
          </a:blip>
          <a:srcRect r="19409"/>
          <a:stretch/>
        </p:blipFill>
        <p:spPr bwMode="auto">
          <a:xfrm>
            <a:off x="6330373" y="1703096"/>
            <a:ext cx="5661276" cy="37874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66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
            <a:ext cx="8905876" cy="1690688"/>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br>
              <a:rPr lang="tr-TR" sz="2000" b="1" dirty="0"/>
            </a:br>
            <a:endParaRPr lang="tr-TR" sz="2000" dirty="0"/>
          </a:p>
        </p:txBody>
      </p:sp>
      <p:sp>
        <p:nvSpPr>
          <p:cNvPr id="5" name="İçerik Yer Tutucusu 4"/>
          <p:cNvSpPr>
            <a:spLocks noGrp="1"/>
          </p:cNvSpPr>
          <p:nvPr>
            <p:ph sz="half" idx="1"/>
          </p:nvPr>
        </p:nvSpPr>
        <p:spPr>
          <a:xfrm>
            <a:off x="4032738" y="2035175"/>
            <a:ext cx="3539638" cy="4651375"/>
          </a:xfrm>
        </p:spPr>
        <p:txBody>
          <a:bodyPr>
            <a:normAutofit/>
          </a:bodyPr>
          <a:lstStyle/>
          <a:p>
            <a:r>
              <a:rPr lang="tr-TR" sz="3600" b="1" dirty="0"/>
              <a:t>Vizyonumuz;</a:t>
            </a:r>
          </a:p>
          <a:p>
            <a:pPr marL="0" indent="0">
              <a:buNone/>
            </a:pPr>
            <a:r>
              <a:rPr lang="tr-TR" sz="2400" b="1" dirty="0"/>
              <a:t>Üstün kalite ve hizmet anlayışından ödün vermeden Sunduğumuz tüm hizmetlerde “ilk ya da en iyisi olmak” prensibini benimseyerek, misafirlerin ve çalışanların tercih ettiği dünya çapında bir marka olmak.</a:t>
            </a:r>
          </a:p>
          <a:p>
            <a:endParaRPr lang="tr-TR" dirty="0"/>
          </a:p>
          <a:p>
            <a:endParaRPr lang="tr-TR" dirty="0"/>
          </a:p>
        </p:txBody>
      </p:sp>
      <p:sp>
        <p:nvSpPr>
          <p:cNvPr id="13" name="İçerik Yer Tutucusu 12"/>
          <p:cNvSpPr>
            <a:spLocks noGrp="1"/>
          </p:cNvSpPr>
          <p:nvPr>
            <p:ph sz="half" idx="2"/>
          </p:nvPr>
        </p:nvSpPr>
        <p:spPr>
          <a:xfrm>
            <a:off x="7915278" y="2055813"/>
            <a:ext cx="3635860" cy="4802187"/>
          </a:xfrm>
        </p:spPr>
        <p:txBody>
          <a:bodyPr>
            <a:normAutofit/>
          </a:bodyPr>
          <a:lstStyle/>
          <a:p>
            <a:r>
              <a:rPr lang="tr-TR" sz="3600" b="1" dirty="0"/>
              <a:t>Misyonumuz</a:t>
            </a:r>
            <a:r>
              <a:rPr lang="tr-TR" sz="3600" dirty="0"/>
              <a:t>;</a:t>
            </a:r>
            <a:endParaRPr lang="tr-TR" sz="3600" b="1" dirty="0"/>
          </a:p>
          <a:p>
            <a:pPr marL="0" indent="0">
              <a:buNone/>
            </a:pPr>
            <a:r>
              <a:rPr lang="tr-TR" sz="2400" b="1" dirty="0"/>
              <a:t>Değerlerimizi koruyarak misafir ve çalışan memnuniyetini her</a:t>
            </a:r>
          </a:p>
          <a:p>
            <a:pPr marL="0" indent="0">
              <a:buNone/>
            </a:pPr>
            <a:r>
              <a:rPr lang="tr-TR" sz="2400" b="1" dirty="0"/>
              <a:t>zaman en üst düzeyde tutmak</a:t>
            </a:r>
          </a:p>
        </p:txBody>
      </p:sp>
      <p:pic>
        <p:nvPicPr>
          <p:cNvPr id="3" name="Resim 2">
            <a:extLst>
              <a:ext uri="{FF2B5EF4-FFF2-40B4-BE49-F238E27FC236}">
                <a16:creationId xmlns:a16="http://schemas.microsoft.com/office/drawing/2014/main" id="{10ED7182-5612-73C4-BEC6-6AA01697B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544653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812197669"/>
              </p:ext>
            </p:extLst>
          </p:nvPr>
        </p:nvGraphicFramePr>
        <p:xfrm>
          <a:off x="178584" y="5675720"/>
          <a:ext cx="596272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8" name="Grup 17"/>
          <p:cNvGrpSpPr/>
          <p:nvPr/>
        </p:nvGrpSpPr>
        <p:grpSpPr>
          <a:xfrm>
            <a:off x="6330374" y="5623444"/>
            <a:ext cx="5661275" cy="1168279"/>
            <a:chOff x="1" y="-46719"/>
            <a:chExt cx="5962726" cy="1162972"/>
          </a:xfrm>
          <a:scene3d>
            <a:camera prst="orthographicFront"/>
            <a:lightRig rig="flat" dir="t"/>
          </a:scene3d>
        </p:grpSpPr>
        <p:sp>
          <p:nvSpPr>
            <p:cNvPr id="19" name="Yuvarlatılmış Dikdörtgen 18"/>
            <p:cNvSpPr/>
            <p:nvPr/>
          </p:nvSpPr>
          <p:spPr>
            <a:xfrm>
              <a:off x="1" y="-46719"/>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DAĞ ÇİLEĞİ</a:t>
              </a:r>
              <a:endParaRPr lang="tr-TR" sz="3200" b="1" kern="1200" dirty="0"/>
            </a:p>
          </p:txBody>
        </p:sp>
      </p:grpSp>
      <p:sp>
        <p:nvSpPr>
          <p:cNvPr id="11" name="Unvan 1"/>
          <p:cNvSpPr>
            <a:spLocks noGrp="1"/>
          </p:cNvSpPr>
          <p:nvPr>
            <p:ph type="title"/>
          </p:nvPr>
        </p:nvSpPr>
        <p:spPr>
          <a:xfrm>
            <a:off x="-54077" y="1"/>
            <a:ext cx="12246078"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4" name="Resim 13" descr="Peygamber çiçeği ve Faydaları"/>
          <p:cNvPicPr/>
          <p:nvPr/>
        </p:nvPicPr>
        <p:blipFill>
          <a:blip r:embed="rId7">
            <a:extLst>
              <a:ext uri="{28A0092B-C50C-407E-A947-70E740481C1C}">
                <a14:useLocalDpi xmlns:a14="http://schemas.microsoft.com/office/drawing/2010/main" val="0"/>
              </a:ext>
            </a:extLst>
          </a:blip>
          <a:srcRect/>
          <a:stretch>
            <a:fillRect/>
          </a:stretch>
        </p:blipFill>
        <p:spPr bwMode="auto">
          <a:xfrm>
            <a:off x="171450" y="1328737"/>
            <a:ext cx="5957888" cy="4161814"/>
          </a:xfrm>
          <a:prstGeom prst="rect">
            <a:avLst/>
          </a:prstGeom>
          <a:noFill/>
          <a:ln>
            <a:noFill/>
          </a:ln>
        </p:spPr>
      </p:pic>
      <p:pic>
        <p:nvPicPr>
          <p:cNvPr id="15" name="Resim 14" descr="Kocayemiş dağ çileği - peyzaj.co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373" y="1328737"/>
            <a:ext cx="5661276" cy="4161814"/>
          </a:xfrm>
          <a:prstGeom prst="rect">
            <a:avLst/>
          </a:prstGeom>
          <a:noFill/>
          <a:ln>
            <a:noFill/>
          </a:ln>
        </p:spPr>
      </p:pic>
    </p:spTree>
    <p:extLst>
      <p:ext uri="{BB962C8B-B14F-4D97-AF65-F5344CB8AC3E}">
        <p14:creationId xmlns:p14="http://schemas.microsoft.com/office/powerpoint/2010/main" val="2745744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677294800"/>
              </p:ext>
            </p:extLst>
          </p:nvPr>
        </p:nvGraphicFramePr>
        <p:xfrm>
          <a:off x="178584" y="5675720"/>
          <a:ext cx="596272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8" name="Grup 17"/>
          <p:cNvGrpSpPr/>
          <p:nvPr/>
        </p:nvGrpSpPr>
        <p:grpSpPr>
          <a:xfrm>
            <a:off x="6330374" y="5623444"/>
            <a:ext cx="5661275" cy="1168279"/>
            <a:chOff x="1" y="-46719"/>
            <a:chExt cx="5962726" cy="1162972"/>
          </a:xfrm>
          <a:scene3d>
            <a:camera prst="orthographicFront"/>
            <a:lightRig rig="flat" dir="t"/>
          </a:scene3d>
        </p:grpSpPr>
        <p:sp>
          <p:nvSpPr>
            <p:cNvPr id="19" name="Yuvarlatılmış Dikdörtgen 18"/>
            <p:cNvSpPr/>
            <p:nvPr/>
          </p:nvSpPr>
          <p:spPr>
            <a:xfrm>
              <a:off x="1" y="-46719"/>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DAĞ TAVŞANI</a:t>
              </a:r>
              <a:endParaRPr lang="tr-TR" sz="3200" b="1" kern="1200" dirty="0"/>
            </a:p>
          </p:txBody>
        </p:sp>
      </p:grpSp>
      <p:sp>
        <p:nvSpPr>
          <p:cNvPr id="11" name="Unvan 1"/>
          <p:cNvSpPr>
            <a:spLocks noGrp="1"/>
          </p:cNvSpPr>
          <p:nvPr>
            <p:ph type="title"/>
          </p:nvPr>
        </p:nvSpPr>
        <p:spPr>
          <a:xfrm>
            <a:off x="-54077" y="1"/>
            <a:ext cx="12246078"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4000" b="1" dirty="0" err="1">
                <a:latin typeface="+mn-lt"/>
              </a:rPr>
              <a:t>Biyoçeşitlilik</a:t>
            </a:r>
            <a:r>
              <a:rPr lang="tr-TR" sz="4000" b="1" dirty="0">
                <a:latin typeface="+mn-lt"/>
              </a:rPr>
              <a:t> ve Yaban Hayatı</a:t>
            </a: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0" name="Resim 9" descr="Avrupa ada tavşanı Oryctolagus cuniculus"/>
          <p:cNvPicPr/>
          <p:nvPr/>
        </p:nvPicPr>
        <p:blipFill>
          <a:blip r:embed="rId7">
            <a:extLst>
              <a:ext uri="{28A0092B-C50C-407E-A947-70E740481C1C}">
                <a14:useLocalDpi xmlns:a14="http://schemas.microsoft.com/office/drawing/2010/main" val="0"/>
              </a:ext>
            </a:extLst>
          </a:blip>
          <a:srcRect/>
          <a:stretch>
            <a:fillRect/>
          </a:stretch>
        </p:blipFill>
        <p:spPr bwMode="auto">
          <a:xfrm>
            <a:off x="6411782" y="1328737"/>
            <a:ext cx="5609048" cy="4161814"/>
          </a:xfrm>
          <a:prstGeom prst="rect">
            <a:avLst/>
          </a:prstGeom>
          <a:noFill/>
          <a:ln>
            <a:noFill/>
          </a:ln>
        </p:spPr>
      </p:pic>
      <p:pic>
        <p:nvPicPr>
          <p:cNvPr id="12" name="Resim 11" descr="Karaca - Vikipedi"/>
          <p:cNvPicPr/>
          <p:nvPr/>
        </p:nvPicPr>
        <p:blipFill>
          <a:blip r:embed="rId8">
            <a:extLst>
              <a:ext uri="{28A0092B-C50C-407E-A947-70E740481C1C}">
                <a14:useLocalDpi xmlns:a14="http://schemas.microsoft.com/office/drawing/2010/main" val="0"/>
              </a:ext>
            </a:extLst>
          </a:blip>
          <a:srcRect/>
          <a:stretch>
            <a:fillRect/>
          </a:stretch>
        </p:blipFill>
        <p:spPr bwMode="auto">
          <a:xfrm>
            <a:off x="128588" y="1292441"/>
            <a:ext cx="6072187" cy="4198110"/>
          </a:xfrm>
          <a:prstGeom prst="rect">
            <a:avLst/>
          </a:prstGeom>
          <a:noFill/>
          <a:ln>
            <a:noFill/>
          </a:ln>
        </p:spPr>
      </p:pic>
    </p:spTree>
    <p:extLst>
      <p:ext uri="{BB962C8B-B14F-4D97-AF65-F5344CB8AC3E}">
        <p14:creationId xmlns:p14="http://schemas.microsoft.com/office/powerpoint/2010/main" val="4257362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2" y="3414932"/>
            <a:ext cx="8343017" cy="1736793"/>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r>
              <a:rPr lang="tr-TR" sz="3600" b="1" dirty="0">
                <a:latin typeface="+mn-lt"/>
              </a:rPr>
              <a:t>KÜLTÜREL DEĞERLER</a:t>
            </a:r>
            <a:br>
              <a:rPr lang="tr-TR" sz="3600" b="1" dirty="0">
                <a:latin typeface="+mn-lt"/>
              </a:rPr>
            </a:br>
            <a:br>
              <a:rPr lang="tr-TR" sz="4000" b="1" dirty="0">
                <a:latin typeface="+mn-lt"/>
              </a:rPr>
            </a:b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3" name="Resim 2">
            <a:extLst>
              <a:ext uri="{FF2B5EF4-FFF2-40B4-BE49-F238E27FC236}">
                <a16:creationId xmlns:a16="http://schemas.microsoft.com/office/drawing/2014/main" id="{DC67C7B5-9B34-DF50-36CC-DCF970DCC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4" name="Resim 3">
            <a:extLst>
              <a:ext uri="{FF2B5EF4-FFF2-40B4-BE49-F238E27FC236}">
                <a16:creationId xmlns:a16="http://schemas.microsoft.com/office/drawing/2014/main" id="{1F1D1FCC-93D8-6A8C-423E-217F628D9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spTree>
    <p:extLst>
      <p:ext uri="{BB962C8B-B14F-4D97-AF65-F5344CB8AC3E}">
        <p14:creationId xmlns:p14="http://schemas.microsoft.com/office/powerpoint/2010/main" val="1151026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985838"/>
            <a:ext cx="8343018" cy="914399"/>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Kültürel Değerler</a:t>
            </a: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3954586" y="2117268"/>
            <a:ext cx="8237414" cy="4570482"/>
          </a:xfrm>
          <a:prstGeom prst="rect">
            <a:avLst/>
          </a:prstGeom>
        </p:spPr>
        <p:txBody>
          <a:bodyPr wrap="square">
            <a:spAutoFit/>
          </a:bodyPr>
          <a:lstStyle/>
          <a:p>
            <a:pPr lvl="0">
              <a:lnSpc>
                <a:spcPts val="2070"/>
              </a:lnSpc>
              <a:spcBef>
                <a:spcPts val="5"/>
              </a:spcBef>
              <a:spcAft>
                <a:spcPts val="0"/>
              </a:spcAft>
              <a:buSzPts val="1700"/>
              <a:tabLst>
                <a:tab pos="538480" algn="l"/>
              </a:tabLst>
            </a:pPr>
            <a:r>
              <a:rPr lang="tr-TR" sz="2000" b="1" spc="-5" dirty="0">
                <a:latin typeface="Calibri" panose="020F0502020204030204" pitchFamily="34" charset="0"/>
                <a:ea typeface="Arial MT"/>
                <a:cs typeface="Arial MT"/>
              </a:rPr>
              <a:t>Hotel Anatolia Bursa olarak Kullandığımız doğal</a:t>
            </a:r>
            <a:r>
              <a:rPr lang="tr-TR" sz="2000" b="1" spc="-5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kaynakların,</a:t>
            </a:r>
            <a:r>
              <a:rPr lang="tr-TR" sz="2000" b="1" spc="-5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etkileşimde    olduğumuz yakın</a:t>
            </a:r>
            <a:r>
              <a:rPr lang="tr-TR" sz="2000" b="1" spc="-4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çevre</a:t>
            </a:r>
            <a:r>
              <a:rPr lang="tr-TR" sz="2000" b="1" spc="-6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ve</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yörenin, </a:t>
            </a:r>
            <a:r>
              <a:rPr lang="tr-TR" sz="2000" b="1" spc="-5" dirty="0">
                <a:latin typeface="Calibri" panose="020F0502020204030204" pitchFamily="34" charset="0"/>
                <a:ea typeface="Arial MT"/>
                <a:cs typeface="Arial MT"/>
              </a:rPr>
              <a:t>çalışanlarımızla oluşturduğumuz büyük ailemizin  kurumsal başarımıza </a:t>
            </a:r>
            <a:r>
              <a:rPr lang="tr-TR" sz="2000" b="1" spc="-5" dirty="0" err="1">
                <a:latin typeface="Calibri" panose="020F0502020204030204" pitchFamily="34" charset="0"/>
                <a:ea typeface="Arial MT"/>
                <a:cs typeface="Arial MT"/>
              </a:rPr>
              <a:t>ve</a:t>
            </a:r>
            <a:r>
              <a:rPr lang="tr-TR" sz="2000" b="1" dirty="0" err="1">
                <a:latin typeface="Calibri" panose="020F0502020204030204" pitchFamily="34" charset="0"/>
                <a:ea typeface="Calibri" panose="020F0502020204030204" pitchFamily="34" charset="0"/>
              </a:rPr>
              <a:t>misafirlerimize</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yaşattığımız</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deneyimlere büyük</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etkisi</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olduğunun farkında</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olarak,</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her aşamada sorumluluklarımızı gözden geçirmeyi bir yönetim anlayışı olarak benimsemekteyiz.</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Bu</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yüzden</a:t>
            </a:r>
            <a:r>
              <a:rPr lang="tr-TR" sz="2000" b="1" spc="-1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daima</a:t>
            </a:r>
            <a:r>
              <a:rPr lang="tr-TR" sz="2000" b="1" spc="-2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doğayı</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daha</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fazla</a:t>
            </a:r>
            <a:r>
              <a:rPr lang="tr-TR" sz="2000" b="1" spc="-6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koruma,</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kültürel</a:t>
            </a:r>
            <a:r>
              <a:rPr lang="tr-TR" sz="2000" b="1" spc="15" dirty="0">
                <a:latin typeface="Calibri" panose="020F0502020204030204" pitchFamily="34" charset="0"/>
                <a:ea typeface="Calibri" panose="020F0502020204030204" pitchFamily="34" charset="0"/>
              </a:rPr>
              <a:t> </a:t>
            </a:r>
            <a:r>
              <a:rPr lang="tr-TR" sz="2000" b="1" spc="-10" dirty="0" err="1">
                <a:latin typeface="Calibri" panose="020F0502020204030204" pitchFamily="34" charset="0"/>
                <a:ea typeface="Calibri" panose="020F0502020204030204" pitchFamily="34" charset="0"/>
              </a:rPr>
              <a:t>mirasımıza</a:t>
            </a:r>
            <a:r>
              <a:rPr lang="tr-TR" sz="2000" b="1" dirty="0" err="1">
                <a:latin typeface="Calibri" panose="020F0502020204030204" pitchFamily="34" charset="0"/>
                <a:ea typeface="Calibri" panose="020F0502020204030204" pitchFamily="34" charset="0"/>
              </a:rPr>
              <a:t>sahip</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çıkma,</a:t>
            </a:r>
            <a:r>
              <a:rPr lang="tr-TR" sz="2000" b="1" spc="-6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bulunduğumuz</a:t>
            </a:r>
            <a:r>
              <a:rPr lang="tr-TR" sz="2000" b="1" spc="6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bölgeyi</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kalkındırma</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fırsatlarını</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yakalamaya</a:t>
            </a:r>
            <a:r>
              <a:rPr lang="tr-TR" sz="2000" b="1" spc="-6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çalışıyoruz.</a:t>
            </a:r>
            <a:endParaRPr lang="tr-TR" sz="2000" b="1" dirty="0">
              <a:latin typeface="Calibri" panose="020F0502020204030204" pitchFamily="34" charset="0"/>
              <a:ea typeface="Calibri" panose="020F0502020204030204" pitchFamily="34" charset="0"/>
            </a:endParaRPr>
          </a:p>
          <a:p>
            <a:pPr>
              <a:spcBef>
                <a:spcPts val="1510"/>
              </a:spcBef>
              <a:spcAft>
                <a:spcPts val="0"/>
              </a:spcAft>
            </a:pPr>
            <a:r>
              <a:rPr lang="tr-TR" sz="2000" b="1" spc="-5" dirty="0">
                <a:latin typeface="Calibri" panose="020F0502020204030204" pitchFamily="34" charset="0"/>
                <a:ea typeface="Arial MT"/>
                <a:cs typeface="Arial MT"/>
              </a:rPr>
              <a:t>Bu</a:t>
            </a:r>
            <a:r>
              <a:rPr lang="tr-TR" sz="2000" b="1" spc="-7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bağlamda</a:t>
            </a:r>
            <a:r>
              <a:rPr lang="tr-TR" sz="2000" b="1" spc="-1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bölgemizde</a:t>
            </a:r>
            <a:r>
              <a:rPr lang="tr-TR" sz="2000" b="1" spc="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bulunan Turizm</a:t>
            </a:r>
            <a:r>
              <a:rPr lang="tr-TR" sz="2000" b="1" spc="-3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İl</a:t>
            </a:r>
            <a:r>
              <a:rPr lang="tr-TR" sz="2000" b="1" spc="-5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Müdürlükleri ile</a:t>
            </a:r>
            <a:r>
              <a:rPr lang="tr-TR" sz="2000" b="1" spc="-3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sürekli</a:t>
            </a:r>
            <a:r>
              <a:rPr lang="tr-TR" sz="2000" b="1" spc="-1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olarak</a:t>
            </a:r>
            <a:r>
              <a:rPr lang="tr-TR" sz="2000" b="1" spc="-50" dirty="0">
                <a:latin typeface="Calibri" panose="020F0502020204030204" pitchFamily="34" charset="0"/>
                <a:ea typeface="Arial MT"/>
                <a:cs typeface="Arial MT"/>
              </a:rPr>
              <a:t> </a:t>
            </a:r>
            <a:r>
              <a:rPr lang="tr-TR" sz="2000" b="1" spc="-10" dirty="0" err="1">
                <a:latin typeface="Calibri" panose="020F0502020204030204" pitchFamily="34" charset="0"/>
                <a:ea typeface="Arial MT"/>
                <a:cs typeface="Arial MT"/>
              </a:rPr>
              <a:t>iletişim</a:t>
            </a:r>
            <a:r>
              <a:rPr lang="tr-TR" sz="2000" b="1" dirty="0" err="1">
                <a:latin typeface="Calibri" panose="020F0502020204030204" pitchFamily="34" charset="0"/>
                <a:ea typeface="Calibri" panose="020F0502020204030204" pitchFamily="34" charset="0"/>
              </a:rPr>
              <a:t>içerisinde</a:t>
            </a:r>
            <a:r>
              <a:rPr lang="tr-TR" sz="2000" b="1" dirty="0">
                <a:latin typeface="Calibri" panose="020F0502020204030204" pitchFamily="34" charset="0"/>
                <a:ea typeface="Calibri" panose="020F0502020204030204" pitchFamily="34" charset="0"/>
              </a:rPr>
              <a:t> olup fayda sağlayabileceğimiz noktalarda destek olmaktayız.</a:t>
            </a:r>
            <a:r>
              <a:rPr lang="tr-TR" sz="2000" b="1" spc="-1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Bölgemizde bulunan kültür</a:t>
            </a:r>
            <a:r>
              <a:rPr lang="tr-TR" sz="2000" b="1" spc="-2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miraslarımız</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hakkında</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basılı</a:t>
            </a:r>
            <a:r>
              <a:rPr lang="tr-TR" sz="2000" b="1" spc="-2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dokümanlar</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bulundurarak misafirlerimizin bu</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alanlara yaptıkları</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ziyaretlerini önemsiyor ayrıca</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rehber talepleri olduğunda uygun kişilerin yönlendirilmesi için </a:t>
            </a:r>
            <a:r>
              <a:rPr lang="tr-TR" sz="2000" dirty="0">
                <a:latin typeface="Calibri" panose="020F0502020204030204" pitchFamily="34" charset="0"/>
                <a:ea typeface="Calibri" panose="020F0502020204030204" pitchFamily="34" charset="0"/>
              </a:rPr>
              <a:t>yardımcı oluyoruz</a:t>
            </a:r>
            <a:r>
              <a:rPr lang="tr-TR" dirty="0">
                <a:latin typeface="Calibri" panose="020F0502020204030204" pitchFamily="34" charset="0"/>
                <a:ea typeface="Calibri" panose="020F0502020204030204" pitchFamily="34" charset="0"/>
              </a:rPr>
              <a:t>.</a:t>
            </a:r>
          </a:p>
          <a:p>
            <a:br>
              <a:rPr lang="tr-TR" dirty="0">
                <a:latin typeface="Calibri" panose="020F0502020204030204" pitchFamily="34" charset="0"/>
                <a:ea typeface="Calibri" panose="020F0502020204030204" pitchFamily="34" charset="0"/>
              </a:rPr>
            </a:br>
            <a:endParaRPr lang="tr-TR" dirty="0"/>
          </a:p>
        </p:txBody>
      </p:sp>
      <p:pic>
        <p:nvPicPr>
          <p:cNvPr id="4" name="Resim 3">
            <a:extLst>
              <a:ext uri="{FF2B5EF4-FFF2-40B4-BE49-F238E27FC236}">
                <a16:creationId xmlns:a16="http://schemas.microsoft.com/office/drawing/2014/main" id="{558E1768-4D1B-D404-CF30-21405C082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468126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985838"/>
            <a:ext cx="8343018" cy="914399"/>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Kültürel Değerler</a:t>
            </a: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2857498" y="1900237"/>
            <a:ext cx="9334501"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4" name="Dikdörtgen 3"/>
          <p:cNvSpPr/>
          <p:nvPr/>
        </p:nvSpPr>
        <p:spPr>
          <a:xfrm>
            <a:off x="4087446" y="2095487"/>
            <a:ext cx="7510585" cy="4608826"/>
          </a:xfrm>
          <a:prstGeom prst="rect">
            <a:avLst/>
          </a:prstGeom>
        </p:spPr>
        <p:txBody>
          <a:bodyPr wrap="square">
            <a:spAutoFit/>
          </a:bodyPr>
          <a:lstStyle/>
          <a:p>
            <a:pPr marR="1976755" lvl="0">
              <a:lnSpc>
                <a:spcPct val="87000"/>
              </a:lnSpc>
              <a:spcBef>
                <a:spcPts val="1345"/>
              </a:spcBef>
              <a:spcAft>
                <a:spcPts val="0"/>
              </a:spcAft>
              <a:buSzPts val="1700"/>
              <a:tabLst>
                <a:tab pos="548005" algn="l"/>
              </a:tabLst>
            </a:pPr>
            <a:r>
              <a:rPr lang="tr-TR" sz="2000" b="1" spc="-5" dirty="0">
                <a:latin typeface="Calibri" panose="020F0502020204030204" pitchFamily="34" charset="0"/>
                <a:ea typeface="Arial MT"/>
                <a:cs typeface="Arial MT"/>
              </a:rPr>
              <a:t>Hotel Anatolia Bursa</a:t>
            </a:r>
            <a:r>
              <a:rPr lang="tr-TR" sz="2000" b="1" spc="-1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ve</a:t>
            </a:r>
            <a:r>
              <a:rPr lang="tr-TR" sz="2000" b="1" spc="-3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NG</a:t>
            </a:r>
            <a:r>
              <a:rPr lang="tr-TR" sz="2000" b="1" spc="-60"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Enjoy</a:t>
            </a:r>
            <a:r>
              <a:rPr lang="tr-TR" sz="2000" b="1" spc="-7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Otellerimizin</a:t>
            </a:r>
            <a:r>
              <a:rPr lang="tr-TR" sz="2000" b="1" spc="-2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bulunduğu Sapanca</a:t>
            </a:r>
            <a:r>
              <a:rPr lang="tr-TR" sz="2000" b="1" spc="-1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bölgesinde göl</a:t>
            </a:r>
            <a:r>
              <a:rPr lang="tr-TR" sz="2000" b="1" spc="-4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kenarında yürüyüş ve bisiklet sürme, kamp</a:t>
            </a:r>
            <a:r>
              <a:rPr lang="tr-TR" sz="2000" b="1" spc="-2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için alanlar, </a:t>
            </a:r>
            <a:r>
              <a:rPr lang="tr-TR" sz="2000" b="1" spc="-5" dirty="0" err="1">
                <a:latin typeface="Calibri" panose="020F0502020204030204" pitchFamily="34" charset="0"/>
                <a:ea typeface="Arial MT"/>
                <a:cs typeface="Arial MT"/>
              </a:rPr>
              <a:t>Soğucak</a:t>
            </a:r>
            <a:r>
              <a:rPr lang="tr-TR" sz="2000" b="1" spc="-5" dirty="0">
                <a:latin typeface="Calibri" panose="020F0502020204030204" pitchFamily="34" charset="0"/>
                <a:ea typeface="Arial MT"/>
                <a:cs typeface="Arial MT"/>
              </a:rPr>
              <a:t> Yaylası</a:t>
            </a:r>
            <a:r>
              <a:rPr lang="tr-TR" sz="2000" b="1" spc="-4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ve Yanık</a:t>
            </a:r>
            <a:r>
              <a:rPr lang="tr-TR" sz="2000" b="1" spc="-10"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Vadisi’nde</a:t>
            </a:r>
            <a:r>
              <a:rPr lang="tr-TR" sz="2000" b="1" dirty="0" err="1">
                <a:latin typeface="Calibri" panose="020F0502020204030204" pitchFamily="34" charset="0"/>
                <a:ea typeface="Calibri" panose="020F0502020204030204" pitchFamily="34" charset="0"/>
              </a:rPr>
              <a:t>trekking</a:t>
            </a:r>
            <a:r>
              <a:rPr lang="tr-TR" sz="2000" b="1" dirty="0">
                <a:latin typeface="Calibri" panose="020F0502020204030204" pitchFamily="34" charset="0"/>
                <a:ea typeface="Calibri" panose="020F0502020204030204" pitchFamily="34" charset="0"/>
              </a:rPr>
              <a:t>,</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Kırkpınar</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Bölgesi’nde</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yaygın</a:t>
            </a:r>
            <a:r>
              <a:rPr lang="tr-TR" sz="2000" b="1" spc="-7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hale</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gelen</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bungalovlarda</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konaklama</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gibi</a:t>
            </a:r>
            <a:r>
              <a:rPr lang="tr-TR" sz="2000" b="1" spc="-5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birçok</a:t>
            </a:r>
            <a:r>
              <a:rPr lang="tr-TR" sz="2000" b="1" dirty="0">
                <a:latin typeface="Calibri" panose="020F0502020204030204" pitchFamily="34" charset="0"/>
                <a:ea typeface="Calibri" panose="020F0502020204030204" pitchFamily="34" charset="0"/>
              </a:rPr>
              <a:t> imkan</a:t>
            </a:r>
            <a:r>
              <a:rPr lang="tr-TR" sz="2000" b="1" spc="-4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bulunmaktadır.</a:t>
            </a:r>
            <a:endParaRPr lang="tr-TR" sz="2000" b="1" dirty="0">
              <a:latin typeface="Calibri" panose="020F0502020204030204" pitchFamily="34" charset="0"/>
              <a:ea typeface="Calibri" panose="020F0502020204030204" pitchFamily="34" charset="0"/>
            </a:endParaRPr>
          </a:p>
          <a:p>
            <a:pPr lvl="0">
              <a:lnSpc>
                <a:spcPts val="2070"/>
              </a:lnSpc>
              <a:spcBef>
                <a:spcPts val="1485"/>
              </a:spcBef>
              <a:spcAft>
                <a:spcPts val="0"/>
              </a:spcAft>
              <a:buSzPts val="1700"/>
              <a:tabLst>
                <a:tab pos="548005" algn="l"/>
              </a:tabLst>
            </a:pPr>
            <a:r>
              <a:rPr lang="tr-TR" sz="2000" b="1" spc="-5" dirty="0">
                <a:latin typeface="Calibri" panose="020F0502020204030204" pitchFamily="34" charset="0"/>
                <a:ea typeface="Arial MT"/>
                <a:cs typeface="Arial MT"/>
              </a:rPr>
              <a:t>Havlu,</a:t>
            </a:r>
            <a:r>
              <a:rPr lang="tr-TR" sz="2000" b="1" spc="-9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Saraçlık,</a:t>
            </a:r>
            <a:r>
              <a:rPr lang="tr-TR" sz="2000" b="1" spc="-55"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Takunyacılık</a:t>
            </a:r>
            <a:r>
              <a:rPr lang="tr-TR" sz="2000" b="1" spc="-5" dirty="0">
                <a:latin typeface="Calibri" panose="020F0502020204030204" pitchFamily="34" charset="0"/>
                <a:ea typeface="Arial MT"/>
                <a:cs typeface="Arial MT"/>
              </a:rPr>
              <a:t>, Alem Sanatı, </a:t>
            </a:r>
            <a:r>
              <a:rPr lang="tr-TR" sz="2000" b="1" spc="-5" dirty="0" err="1">
                <a:latin typeface="Calibri" panose="020F0502020204030204" pitchFamily="34" charset="0"/>
                <a:ea typeface="Arial MT"/>
                <a:cs typeface="Arial MT"/>
              </a:rPr>
              <a:t>Fıçıcılık</a:t>
            </a:r>
            <a:r>
              <a:rPr lang="tr-TR" sz="2000" b="1" spc="-5"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Süpürgecilik</a:t>
            </a:r>
            <a:r>
              <a:rPr lang="tr-TR" sz="2000" b="1" spc="-5"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Kündekari</a:t>
            </a:r>
            <a:r>
              <a:rPr lang="tr-TR" sz="2000" b="1" spc="-5" dirty="0">
                <a:latin typeface="Calibri" panose="020F0502020204030204" pitchFamily="34" charset="0"/>
                <a:ea typeface="Arial MT"/>
                <a:cs typeface="Arial MT"/>
              </a:rPr>
              <a:t>, yatır, iğne Oyası, Yorgancılık, </a:t>
            </a:r>
            <a:r>
              <a:rPr lang="tr-TR" sz="2000" b="1" spc="-5" dirty="0" err="1">
                <a:latin typeface="Calibri" panose="020F0502020204030204" pitchFamily="34" charset="0"/>
                <a:ea typeface="Arial MT"/>
                <a:cs typeface="Arial MT"/>
              </a:rPr>
              <a:t>Hasırcılık</a:t>
            </a:r>
            <a:r>
              <a:rPr lang="tr-TR" sz="2000" b="1" spc="-5"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Kasnakçılık</a:t>
            </a:r>
            <a:r>
              <a:rPr lang="tr-TR" sz="2000" b="1" spc="-5" dirty="0">
                <a:latin typeface="Calibri" panose="020F0502020204030204" pitchFamily="34" charset="0"/>
                <a:ea typeface="Arial MT"/>
                <a:cs typeface="Arial MT"/>
              </a:rPr>
              <a:t>, </a:t>
            </a:r>
            <a:r>
              <a:rPr lang="tr-TR" sz="2000" b="1" spc="-5" dirty="0" err="1">
                <a:latin typeface="Calibri" panose="020F0502020204030204" pitchFamily="34" charset="0"/>
                <a:ea typeface="Arial MT"/>
                <a:cs typeface="Arial MT"/>
              </a:rPr>
              <a:t>Çarıkçılık</a:t>
            </a:r>
            <a:r>
              <a:rPr lang="tr-TR" sz="2000" b="1" spc="-5" dirty="0">
                <a:latin typeface="Calibri" panose="020F0502020204030204" pitchFamily="34" charset="0"/>
                <a:ea typeface="Arial MT"/>
                <a:cs typeface="Arial MT"/>
              </a:rPr>
              <a:t>, Çömlekçilik, Semercilik, </a:t>
            </a:r>
            <a:r>
              <a:rPr lang="tr-TR" sz="2000" b="1" spc="-5" dirty="0" err="1">
                <a:latin typeface="Calibri" panose="020F0502020204030204" pitchFamily="34" charset="0"/>
                <a:ea typeface="Arial MT"/>
                <a:cs typeface="Arial MT"/>
              </a:rPr>
              <a:t>Köfüncülük</a:t>
            </a:r>
            <a:r>
              <a:rPr lang="tr-TR" sz="2000" b="1" spc="-5" dirty="0">
                <a:latin typeface="Calibri" panose="020F0502020204030204" pitchFamily="34" charset="0"/>
                <a:ea typeface="Arial MT"/>
                <a:cs typeface="Arial MT"/>
              </a:rPr>
              <a:t>, Kaşıkçılık, Çorapçılık, Karagöz Figür Yapımı, Bursa kadifesi, Bursa Kumaşı, Bursa İpeği, Bursa Bıçağı, İznik Çinisi </a:t>
            </a:r>
            <a:r>
              <a:rPr lang="tr-TR" sz="2000" b="1" spc="-4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gibi el sanatları da bölgede yaygındır.</a:t>
            </a:r>
          </a:p>
          <a:p>
            <a:pPr>
              <a:lnSpc>
                <a:spcPts val="2070"/>
              </a:lnSpc>
              <a:spcBef>
                <a:spcPts val="1485"/>
              </a:spcBef>
              <a:spcAft>
                <a:spcPts val="0"/>
              </a:spcAft>
              <a:tabLst>
                <a:tab pos="548005" algn="l"/>
              </a:tabLst>
            </a:pPr>
            <a:r>
              <a:rPr lang="tr-TR" sz="2000" b="1" dirty="0">
                <a:latin typeface="Calibri" panose="020F0502020204030204" pitchFamily="34" charset="0"/>
                <a:ea typeface="Calibri" panose="020F0502020204030204" pitchFamily="34" charset="0"/>
              </a:rPr>
              <a:t> </a:t>
            </a:r>
          </a:p>
          <a:p>
            <a:pPr lvl="0">
              <a:lnSpc>
                <a:spcPts val="2070"/>
              </a:lnSpc>
              <a:spcBef>
                <a:spcPts val="755"/>
              </a:spcBef>
              <a:spcAft>
                <a:spcPts val="0"/>
              </a:spcAft>
              <a:buSzPts val="1700"/>
              <a:tabLst>
                <a:tab pos="548005" algn="l"/>
              </a:tabLst>
            </a:pPr>
            <a:r>
              <a:rPr lang="tr-TR" sz="2000" b="1" spc="-5" dirty="0">
                <a:latin typeface="Calibri" panose="020F0502020204030204" pitchFamily="34" charset="0"/>
                <a:ea typeface="Arial MT"/>
                <a:cs typeface="Arial MT"/>
              </a:rPr>
              <a:t>Bölgede</a:t>
            </a:r>
            <a:r>
              <a:rPr lang="tr-TR" sz="2000" b="1" spc="-3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bulunan</a:t>
            </a:r>
            <a:r>
              <a:rPr lang="tr-TR" sz="2000" b="1" spc="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kültürel</a:t>
            </a:r>
            <a:r>
              <a:rPr lang="tr-TR" sz="2000" b="1" spc="-10"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miraslarımızla</a:t>
            </a:r>
            <a:r>
              <a:rPr lang="tr-TR" sz="2000" b="1" spc="-3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alakalı</a:t>
            </a:r>
            <a:r>
              <a:rPr lang="tr-TR" sz="2000" b="1" spc="-3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otellerimizde</a:t>
            </a:r>
            <a:r>
              <a:rPr lang="tr-TR" sz="2000" b="1" spc="-15" dirty="0">
                <a:latin typeface="Calibri" panose="020F0502020204030204" pitchFamily="34" charset="0"/>
                <a:ea typeface="Arial MT"/>
                <a:cs typeface="Arial MT"/>
              </a:rPr>
              <a:t> </a:t>
            </a:r>
            <a:r>
              <a:rPr lang="tr-TR" sz="2000" b="1" spc="-5" dirty="0">
                <a:latin typeface="Calibri" panose="020F0502020204030204" pitchFamily="34" charset="0"/>
                <a:ea typeface="Arial MT"/>
                <a:cs typeface="Arial MT"/>
              </a:rPr>
              <a:t>basılı</a:t>
            </a:r>
            <a:r>
              <a:rPr lang="tr-TR" sz="2000" b="1" spc="-15" dirty="0">
                <a:latin typeface="Calibri" panose="020F0502020204030204" pitchFamily="34" charset="0"/>
                <a:ea typeface="Arial MT"/>
                <a:cs typeface="Arial MT"/>
              </a:rPr>
              <a:t> </a:t>
            </a:r>
            <a:r>
              <a:rPr lang="tr-TR" sz="2000" b="1" spc="-10" dirty="0" err="1">
                <a:latin typeface="Calibri" panose="020F0502020204030204" pitchFamily="34" charset="0"/>
                <a:ea typeface="Arial MT"/>
                <a:cs typeface="Arial MT"/>
              </a:rPr>
              <a:t>broşürler</a:t>
            </a:r>
            <a:r>
              <a:rPr lang="tr-TR" sz="2000" b="1" dirty="0" err="1">
                <a:latin typeface="Calibri" panose="020F0502020204030204" pitchFamily="34" charset="0"/>
                <a:ea typeface="Calibri" panose="020F0502020204030204" pitchFamily="34" charset="0"/>
              </a:rPr>
              <a:t>bulunmakta</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ve</a:t>
            </a:r>
            <a:r>
              <a:rPr lang="tr-TR" sz="2000" b="1" spc="-5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misafirlerimize</a:t>
            </a:r>
            <a:r>
              <a:rPr lang="tr-TR" sz="2000" b="1" spc="-5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sunulmaktadır.                                            </a:t>
            </a:r>
            <a:endParaRPr lang="tr-TR" sz="2000" b="1" dirty="0">
              <a:latin typeface="Calibri" panose="020F0502020204030204" pitchFamily="34" charset="0"/>
              <a:ea typeface="Calibri" panose="020F0502020204030204" pitchFamily="34" charset="0"/>
            </a:endParaRPr>
          </a:p>
        </p:txBody>
      </p:sp>
      <p:pic>
        <p:nvPicPr>
          <p:cNvPr id="6" name="Resim 5">
            <a:extLst>
              <a:ext uri="{FF2B5EF4-FFF2-40B4-BE49-F238E27FC236}">
                <a16:creationId xmlns:a16="http://schemas.microsoft.com/office/drawing/2014/main" id="{1AE5F642-D46A-E4FA-4D50-0183C729D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63027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64232819"/>
              </p:ext>
            </p:extLst>
          </p:nvPr>
        </p:nvGraphicFramePr>
        <p:xfrm>
          <a:off x="178584" y="5675720"/>
          <a:ext cx="596272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8" name="Grup 17"/>
          <p:cNvGrpSpPr/>
          <p:nvPr/>
        </p:nvGrpSpPr>
        <p:grpSpPr>
          <a:xfrm>
            <a:off x="6330374" y="5659740"/>
            <a:ext cx="5661275" cy="1131983"/>
            <a:chOff x="1" y="-10588"/>
            <a:chExt cx="5962726" cy="1126841"/>
          </a:xfrm>
          <a:scene3d>
            <a:camera prst="orthographicFront"/>
            <a:lightRig rig="flat" dir="t"/>
          </a:scene3d>
        </p:grpSpPr>
        <p:sp>
          <p:nvSpPr>
            <p:cNvPr id="19" name="Yuvarlatılmış Dikdörtgen 18"/>
            <p:cNvSpPr/>
            <p:nvPr/>
          </p:nvSpPr>
          <p:spPr>
            <a:xfrm>
              <a:off x="1" y="-10588"/>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YEDİ GÖLLER</a:t>
              </a:r>
              <a:endParaRPr lang="tr-TR" sz="3200" b="1" kern="1200" dirty="0"/>
            </a:p>
          </p:txBody>
        </p:sp>
      </p:grpSp>
      <p:sp>
        <p:nvSpPr>
          <p:cNvPr id="11" name="Unvan 1"/>
          <p:cNvSpPr>
            <a:spLocks noGrp="1"/>
          </p:cNvSpPr>
          <p:nvPr>
            <p:ph type="title"/>
          </p:nvPr>
        </p:nvSpPr>
        <p:spPr>
          <a:xfrm>
            <a:off x="-1" y="1"/>
            <a:ext cx="12192001"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b="1" dirty="0">
                <a:latin typeface="+mn-lt"/>
              </a:rPr>
              <a:t>Kültürel Değerler</a:t>
            </a: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4" name="Resim 13" descr="Uludağ Göller 🌊 📍Uludağ Karagöl , Bursa Uludağ, Bursa ili sınırları  içinde, 2.543 m yüksekliği ile Türkiye'nin en büyük kış ve doğa sporları  merkezi olan dağ. Uludağ; Marmara Bölgesinin en yüksek dağıdır."/>
          <p:cNvPicPr/>
          <p:nvPr/>
        </p:nvPicPr>
        <p:blipFill>
          <a:blip r:embed="rId7">
            <a:extLst>
              <a:ext uri="{28A0092B-C50C-407E-A947-70E740481C1C}">
                <a14:useLocalDpi xmlns:a14="http://schemas.microsoft.com/office/drawing/2010/main" val="0"/>
              </a:ext>
            </a:extLst>
          </a:blip>
          <a:srcRect/>
          <a:stretch>
            <a:fillRect/>
          </a:stretch>
        </p:blipFill>
        <p:spPr bwMode="auto">
          <a:xfrm>
            <a:off x="171450" y="1260064"/>
            <a:ext cx="5929313" cy="4169185"/>
          </a:xfrm>
          <a:prstGeom prst="rect">
            <a:avLst/>
          </a:prstGeom>
          <a:noFill/>
          <a:ln>
            <a:noFill/>
          </a:ln>
        </p:spPr>
      </p:pic>
      <p:pic>
        <p:nvPicPr>
          <p:cNvPr id="15" name="Resim 14" descr="Suuçtu Şelalesi | Bursa Turizm Portalı | GotoBursa"/>
          <p:cNvPicPr/>
          <p:nvPr/>
        </p:nvPicPr>
        <p:blipFill>
          <a:blip r:embed="rId8">
            <a:extLst>
              <a:ext uri="{28A0092B-C50C-407E-A947-70E740481C1C}">
                <a14:useLocalDpi xmlns:a14="http://schemas.microsoft.com/office/drawing/2010/main" val="0"/>
              </a:ext>
            </a:extLst>
          </a:blip>
          <a:srcRect/>
          <a:stretch>
            <a:fillRect/>
          </a:stretch>
        </p:blipFill>
        <p:spPr bwMode="auto">
          <a:xfrm>
            <a:off x="6330373" y="1260065"/>
            <a:ext cx="5661276" cy="4169185"/>
          </a:xfrm>
          <a:prstGeom prst="rect">
            <a:avLst/>
          </a:prstGeom>
          <a:noFill/>
          <a:ln>
            <a:noFill/>
          </a:ln>
        </p:spPr>
      </p:pic>
    </p:spTree>
    <p:extLst>
      <p:ext uri="{BB962C8B-B14F-4D97-AF65-F5344CB8AC3E}">
        <p14:creationId xmlns:p14="http://schemas.microsoft.com/office/powerpoint/2010/main" val="3538793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814777000"/>
              </p:ext>
            </p:extLst>
          </p:nvPr>
        </p:nvGraphicFramePr>
        <p:xfrm>
          <a:off x="178584" y="5675720"/>
          <a:ext cx="4050516" cy="107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8" name="Grup 17"/>
          <p:cNvGrpSpPr/>
          <p:nvPr/>
        </p:nvGrpSpPr>
        <p:grpSpPr>
          <a:xfrm>
            <a:off x="4329114" y="5659740"/>
            <a:ext cx="3814762" cy="1131983"/>
            <a:chOff x="1" y="-10588"/>
            <a:chExt cx="5962726" cy="1126841"/>
          </a:xfrm>
          <a:scene3d>
            <a:camera prst="orthographicFront"/>
            <a:lightRig rig="flat" dir="t"/>
          </a:scene3d>
        </p:grpSpPr>
        <p:sp>
          <p:nvSpPr>
            <p:cNvPr id="19" name="Yuvarlatılmış Dikdörtgen 18"/>
            <p:cNvSpPr/>
            <p:nvPr/>
          </p:nvSpPr>
          <p:spPr>
            <a:xfrm>
              <a:off x="1" y="-10588"/>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ULUCAMİ</a:t>
              </a:r>
              <a:endParaRPr lang="tr-TR" sz="3200" b="1" kern="1200" dirty="0"/>
            </a:p>
          </p:txBody>
        </p:sp>
      </p:grpSp>
      <p:sp>
        <p:nvSpPr>
          <p:cNvPr id="11" name="Unvan 1"/>
          <p:cNvSpPr>
            <a:spLocks noGrp="1"/>
          </p:cNvSpPr>
          <p:nvPr>
            <p:ph type="title"/>
          </p:nvPr>
        </p:nvSpPr>
        <p:spPr>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b="1" dirty="0">
                <a:latin typeface="+mn-lt"/>
              </a:rPr>
              <a:t>Kültürel Değerler</a:t>
            </a: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0" name="Resim 9" descr="C:\Users\PınarNisan\Dropbox\My PC (DESKTOP-2IIAN00)\Desktop\KONTROL ET\GSTC 3. AŞAMA KURULUM\karagöz müzesi.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588" y="1260064"/>
            <a:ext cx="4100512" cy="4297773"/>
          </a:xfrm>
          <a:prstGeom prst="rect">
            <a:avLst/>
          </a:prstGeom>
          <a:noFill/>
          <a:ln>
            <a:noFill/>
          </a:ln>
        </p:spPr>
      </p:pic>
      <p:pic>
        <p:nvPicPr>
          <p:cNvPr id="12" name="Resim 11" descr="C:\Users\PınarNisan\Dropbox\My PC (DESKTOP-2IIAN00)\Desktop\KONTROL ET\GSTC 3. AŞAMA KURULUM\ulucami.jpg"/>
          <p:cNvPicPr/>
          <p:nvPr/>
        </p:nvPicPr>
        <p:blipFill rotWithShape="1">
          <a:blip r:embed="rId8">
            <a:extLst>
              <a:ext uri="{28A0092B-C50C-407E-A947-70E740481C1C}">
                <a14:useLocalDpi xmlns:a14="http://schemas.microsoft.com/office/drawing/2010/main" val="0"/>
              </a:ext>
            </a:extLst>
          </a:blip>
          <a:srcRect l="11779" r="10538"/>
          <a:stretch/>
        </p:blipFill>
        <p:spPr bwMode="auto">
          <a:xfrm>
            <a:off x="4329114" y="1223771"/>
            <a:ext cx="3779569" cy="4380711"/>
          </a:xfrm>
          <a:prstGeom prst="rect">
            <a:avLst/>
          </a:prstGeom>
          <a:noFill/>
          <a:ln>
            <a:noFill/>
          </a:ln>
          <a:extLst>
            <a:ext uri="{53640926-AAD7-44D8-BBD7-CCE9431645EC}">
              <a14:shadowObscured xmlns:a14="http://schemas.microsoft.com/office/drawing/2010/main"/>
            </a:ext>
          </a:extLst>
        </p:spPr>
      </p:pic>
      <p:pic>
        <p:nvPicPr>
          <p:cNvPr id="16" name="Resim 15" descr="C:\Users\PınarNisan\Dropbox\My PC (DESKTOP-2IIAN00)\Desktop\KONTROL ET\GSTC 3. AŞAMA KURULUM\teleferik.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450" y="1278236"/>
            <a:ext cx="3900488" cy="4326245"/>
          </a:xfrm>
          <a:prstGeom prst="rect">
            <a:avLst/>
          </a:prstGeom>
          <a:noFill/>
          <a:ln>
            <a:noFill/>
          </a:ln>
        </p:spPr>
      </p:pic>
      <p:grpSp>
        <p:nvGrpSpPr>
          <p:cNvPr id="17" name="Grup 16"/>
          <p:cNvGrpSpPr/>
          <p:nvPr/>
        </p:nvGrpSpPr>
        <p:grpSpPr>
          <a:xfrm>
            <a:off x="8258176" y="5659740"/>
            <a:ext cx="3814762" cy="1131983"/>
            <a:chOff x="1" y="-10588"/>
            <a:chExt cx="5962726" cy="1126841"/>
          </a:xfrm>
          <a:scene3d>
            <a:camera prst="orthographicFront"/>
            <a:lightRig rig="flat" dir="t"/>
          </a:scene3d>
        </p:grpSpPr>
        <p:sp>
          <p:nvSpPr>
            <p:cNvPr id="21" name="Yuvarlatılmış Dikdörtgen 20"/>
            <p:cNvSpPr/>
            <p:nvPr/>
          </p:nvSpPr>
          <p:spPr>
            <a:xfrm>
              <a:off x="1" y="-10588"/>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2"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TELEFERİK</a:t>
              </a:r>
              <a:endParaRPr lang="tr-TR" sz="3200" b="1" kern="1200" dirty="0"/>
            </a:p>
          </p:txBody>
        </p:sp>
      </p:grpSp>
    </p:spTree>
    <p:extLst>
      <p:ext uri="{BB962C8B-B14F-4D97-AF65-F5344CB8AC3E}">
        <p14:creationId xmlns:p14="http://schemas.microsoft.com/office/powerpoint/2010/main" val="180073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55442977"/>
              </p:ext>
            </p:extLst>
          </p:nvPr>
        </p:nvGraphicFramePr>
        <p:xfrm>
          <a:off x="178584" y="5659740"/>
          <a:ext cx="5962726" cy="113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4"/>
          <p:cNvSpPr/>
          <p:nvPr/>
        </p:nvSpPr>
        <p:spPr>
          <a:xfrm>
            <a:off x="6330373" y="5933581"/>
            <a:ext cx="5529108" cy="91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tr-TR" sz="2000" b="1" kern="1200" dirty="0"/>
          </a:p>
        </p:txBody>
      </p:sp>
      <p:grpSp>
        <p:nvGrpSpPr>
          <p:cNvPr id="18" name="Grup 17"/>
          <p:cNvGrpSpPr/>
          <p:nvPr/>
        </p:nvGrpSpPr>
        <p:grpSpPr>
          <a:xfrm>
            <a:off x="6330374" y="5659740"/>
            <a:ext cx="5661275" cy="1131983"/>
            <a:chOff x="1" y="-10588"/>
            <a:chExt cx="5962726" cy="1126841"/>
          </a:xfrm>
          <a:scene3d>
            <a:camera prst="orthographicFront"/>
            <a:lightRig rig="flat" dir="t"/>
          </a:scene3d>
        </p:grpSpPr>
        <p:sp>
          <p:nvSpPr>
            <p:cNvPr id="19" name="Yuvarlatılmış Dikdörtgen 18"/>
            <p:cNvSpPr/>
            <p:nvPr/>
          </p:nvSpPr>
          <p:spPr>
            <a:xfrm>
              <a:off x="1" y="-10588"/>
              <a:ext cx="5962726" cy="1126841"/>
            </a:xfrm>
            <a:prstGeom prst="roundRect">
              <a:avLst/>
            </a:prstGeom>
            <a:gradFill rotWithShape="0">
              <a:gsLst>
                <a:gs pos="0">
                  <a:schemeClr val="accent2">
                    <a:lumMod val="75000"/>
                  </a:schemeClr>
                </a:gs>
                <a:gs pos="45000">
                  <a:schemeClr val="accent1">
                    <a:lumMod val="40000"/>
                    <a:lumOff val="6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Yuvarlatılmış Dikdörtgen 4"/>
            <p:cNvSpPr/>
            <p:nvPr/>
          </p:nvSpPr>
          <p:spPr>
            <a:xfrm>
              <a:off x="171488" y="207791"/>
              <a:ext cx="5736230" cy="9084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tr-TR" sz="3200" b="1" dirty="0"/>
                <a:t>İSKENDER DÖNER</a:t>
              </a:r>
              <a:endParaRPr lang="tr-TR" sz="3200" b="1" kern="1200" dirty="0"/>
            </a:p>
          </p:txBody>
        </p:sp>
      </p:grpSp>
      <p:sp>
        <p:nvSpPr>
          <p:cNvPr id="11" name="Unvan 1"/>
          <p:cNvSpPr>
            <a:spLocks noGrp="1"/>
          </p:cNvSpPr>
          <p:nvPr>
            <p:ph type="title"/>
          </p:nvPr>
        </p:nvSpPr>
        <p:spPr>
          <a:xfrm>
            <a:off x="-1" y="1"/>
            <a:ext cx="12192001" cy="1004394"/>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r>
              <a:rPr lang="tr-TR" b="1" dirty="0">
                <a:latin typeface="+mn-lt"/>
              </a:rPr>
              <a:t>Kültürel Değerler</a:t>
            </a: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pic>
        <p:nvPicPr>
          <p:cNvPr id="10" name="Resim 9" descr="Pideli Köfte Yemeden Gitmeyin | Bursa Turizm Portalı | GotoBurs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399" y="2116443"/>
            <a:ext cx="5891213" cy="3427108"/>
          </a:xfrm>
          <a:prstGeom prst="rect">
            <a:avLst/>
          </a:prstGeom>
          <a:noFill/>
          <a:ln>
            <a:noFill/>
          </a:ln>
        </p:spPr>
      </p:pic>
      <p:pic>
        <p:nvPicPr>
          <p:cNvPr id="12" name="Resim 11" descr="Bursa'nın En İyi Döner Kebapçısı - Mavi Dükkan® Bursa Kebapçısı"/>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373" y="2116443"/>
            <a:ext cx="5661275" cy="3427108"/>
          </a:xfrm>
          <a:prstGeom prst="rect">
            <a:avLst/>
          </a:prstGeom>
          <a:noFill/>
          <a:ln>
            <a:noFill/>
          </a:ln>
        </p:spPr>
      </p:pic>
      <p:sp>
        <p:nvSpPr>
          <p:cNvPr id="2" name="Dikdörtgen 1"/>
          <p:cNvSpPr/>
          <p:nvPr/>
        </p:nvSpPr>
        <p:spPr>
          <a:xfrm>
            <a:off x="152399" y="1223771"/>
            <a:ext cx="11839249" cy="630942"/>
          </a:xfrm>
          <a:prstGeom prst="rect">
            <a:avLst/>
          </a:prstGeom>
        </p:spPr>
        <p:txBody>
          <a:bodyPr wrap="square">
            <a:spAutoFit/>
          </a:bodyPr>
          <a:lstStyle/>
          <a:p>
            <a:pPr marL="907415" algn="ctr">
              <a:lnSpc>
                <a:spcPts val="2070"/>
              </a:lnSpc>
              <a:spcBef>
                <a:spcPts val="1145"/>
              </a:spcBef>
              <a:spcAft>
                <a:spcPts val="0"/>
              </a:spcAft>
            </a:pPr>
            <a:r>
              <a:rPr lang="tr-TR" sz="2000" b="1" dirty="0">
                <a:latin typeface="Calibri" panose="020F0502020204030204" pitchFamily="34" charset="0"/>
                <a:ea typeface="Calibri" panose="020F0502020204030204" pitchFamily="34" charset="0"/>
              </a:rPr>
              <a:t>Bursa’</a:t>
            </a:r>
            <a:r>
              <a:rPr lang="tr-TR" sz="2000" b="1" spc="-60" dirty="0">
                <a:latin typeface="Calibri" panose="020F0502020204030204" pitchFamily="34" charset="0"/>
                <a:ea typeface="Calibri" panose="020F0502020204030204" pitchFamily="34" charset="0"/>
              </a:rPr>
              <a:t> </a:t>
            </a:r>
            <a:r>
              <a:rPr lang="tr-TR" sz="2000" b="1" dirty="0" err="1">
                <a:latin typeface="Calibri" panose="020F0502020204030204" pitchFamily="34" charset="0"/>
                <a:ea typeface="Calibri" panose="020F0502020204030204" pitchFamily="34" charset="0"/>
              </a:rPr>
              <a:t>nın</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yerel</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lezzetleri</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olan</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pideli köfte ve </a:t>
            </a:r>
            <a:r>
              <a:rPr lang="tr-TR" sz="2000" b="1" dirty="0" err="1">
                <a:latin typeface="Calibri" panose="020F0502020204030204" pitchFamily="34" charset="0"/>
                <a:ea typeface="Calibri" panose="020F0502020204030204" pitchFamily="34" charset="0"/>
              </a:rPr>
              <a:t>iskender</a:t>
            </a:r>
            <a:r>
              <a:rPr lang="tr-TR" sz="2000" b="1" dirty="0">
                <a:latin typeface="Calibri" panose="020F0502020204030204" pitchFamily="34" charset="0"/>
                <a:ea typeface="Calibri" panose="020F0502020204030204" pitchFamily="34" charset="0"/>
              </a:rPr>
              <a:t> döner,</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misafirlerimize</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ve</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çalışanlarımıza</a:t>
            </a:r>
            <a:r>
              <a:rPr lang="tr-TR" sz="2000" b="1" spc="-2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yiyecek</a:t>
            </a:r>
            <a:r>
              <a:rPr lang="tr-TR" sz="2000" b="1" dirty="0">
                <a:latin typeface="Calibri" panose="020F0502020204030204" pitchFamily="34" charset="0"/>
                <a:ea typeface="Calibri" panose="020F0502020204030204" pitchFamily="34" charset="0"/>
              </a:rPr>
              <a:t> olarak</a:t>
            </a:r>
            <a:r>
              <a:rPr lang="tr-TR" sz="2000" b="1" spc="-8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sunulmaktadır.</a:t>
            </a:r>
          </a:p>
        </p:txBody>
      </p:sp>
    </p:spTree>
    <p:extLst>
      <p:ext uri="{BB962C8B-B14F-4D97-AF65-F5344CB8AC3E}">
        <p14:creationId xmlns:p14="http://schemas.microsoft.com/office/powerpoint/2010/main" val="1382589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2" y="3414932"/>
            <a:ext cx="8343017" cy="1736793"/>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r>
              <a:rPr lang="tr-TR" sz="3600" b="1" dirty="0">
                <a:latin typeface="+mn-lt"/>
              </a:rPr>
              <a:t>TASARRUF TEDBİRLERİ</a:t>
            </a:r>
            <a:br>
              <a:rPr lang="tr-TR" sz="3600" b="1" dirty="0">
                <a:latin typeface="+mn-lt"/>
              </a:rPr>
            </a:br>
            <a:br>
              <a:rPr lang="tr-TR" sz="4000" b="1" dirty="0">
                <a:latin typeface="+mn-lt"/>
              </a:rPr>
            </a:b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3" name="Resim 2">
            <a:extLst>
              <a:ext uri="{FF2B5EF4-FFF2-40B4-BE49-F238E27FC236}">
                <a16:creationId xmlns:a16="http://schemas.microsoft.com/office/drawing/2014/main" id="{37FF2CF0-E231-1349-BB58-FF44C59B1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pic>
        <p:nvPicPr>
          <p:cNvPr id="4" name="Resim 3">
            <a:extLst>
              <a:ext uri="{FF2B5EF4-FFF2-40B4-BE49-F238E27FC236}">
                <a16:creationId xmlns:a16="http://schemas.microsoft.com/office/drawing/2014/main" id="{9F72C904-3A64-6385-FAA7-2561DF4B7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spTree>
    <p:extLst>
      <p:ext uri="{BB962C8B-B14F-4D97-AF65-F5344CB8AC3E}">
        <p14:creationId xmlns:p14="http://schemas.microsoft.com/office/powerpoint/2010/main" val="3719530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43200" y="171450"/>
            <a:ext cx="9448800" cy="884637"/>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Tasarruf Tedbirleri</a:t>
            </a:r>
            <a:br>
              <a:rPr lang="tr-TR" sz="2400" b="1" dirty="0"/>
            </a:b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2857498" y="1900237"/>
            <a:ext cx="9334501"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4" name="Dikdörtgen 3"/>
          <p:cNvSpPr/>
          <p:nvPr/>
        </p:nvSpPr>
        <p:spPr>
          <a:xfrm>
            <a:off x="4103077" y="1385889"/>
            <a:ext cx="8088922" cy="4267835"/>
          </a:xfrm>
          <a:prstGeom prst="rect">
            <a:avLst/>
          </a:prstGeom>
        </p:spPr>
        <p:txBody>
          <a:bodyPr wrap="square">
            <a:spAutoFit/>
          </a:bodyPr>
          <a:lstStyle/>
          <a:p>
            <a:pPr marL="342900" lvl="0" indent="-342900">
              <a:lnSpc>
                <a:spcPts val="2070"/>
              </a:lnSpc>
              <a:spcBef>
                <a:spcPts val="755"/>
              </a:spcBef>
              <a:spcAft>
                <a:spcPts val="0"/>
              </a:spcAft>
              <a:buSzPts val="1700"/>
              <a:buFont typeface="Arial MT"/>
              <a:buChar char="•"/>
              <a:tabLst>
                <a:tab pos="548005" algn="l"/>
              </a:tabLst>
            </a:pPr>
            <a:r>
              <a:rPr lang="tr-TR" sz="1700" b="1" spc="-10" dirty="0">
                <a:ea typeface="Arial MT"/>
                <a:cs typeface="Arial MT"/>
              </a:rPr>
              <a:t>Hotel Anatolia Bursa</a:t>
            </a:r>
            <a:r>
              <a:rPr lang="tr-TR" sz="1700" b="1" spc="5" dirty="0">
                <a:ea typeface="Arial MT"/>
                <a:cs typeface="Arial MT"/>
              </a:rPr>
              <a:t> </a:t>
            </a:r>
            <a:r>
              <a:rPr lang="tr-TR" sz="1700" b="1" spc="-10" dirty="0">
                <a:ea typeface="Arial MT"/>
                <a:cs typeface="Arial MT"/>
              </a:rPr>
              <a:t>otelimizde bulunan</a:t>
            </a:r>
            <a:r>
              <a:rPr lang="tr-TR" sz="1700" b="1" spc="25" dirty="0">
                <a:ea typeface="Arial MT"/>
                <a:cs typeface="Arial MT"/>
              </a:rPr>
              <a:t> </a:t>
            </a:r>
            <a:r>
              <a:rPr lang="tr-TR" sz="1700" b="1" spc="-10" dirty="0">
                <a:ea typeface="Arial MT"/>
                <a:cs typeface="Arial MT"/>
              </a:rPr>
              <a:t>ekonomik</a:t>
            </a:r>
            <a:r>
              <a:rPr lang="tr-TR" sz="1700" b="1" spc="-20" dirty="0">
                <a:ea typeface="Arial MT"/>
                <a:cs typeface="Arial MT"/>
              </a:rPr>
              <a:t> </a:t>
            </a:r>
            <a:r>
              <a:rPr lang="tr-TR" sz="1700" b="1" spc="-10" dirty="0">
                <a:ea typeface="Arial MT"/>
                <a:cs typeface="Arial MT"/>
              </a:rPr>
              <a:t>veya</a:t>
            </a:r>
            <a:r>
              <a:rPr lang="tr-TR" sz="1700" b="1" spc="-35" dirty="0">
                <a:ea typeface="Arial MT"/>
                <a:cs typeface="Arial MT"/>
              </a:rPr>
              <a:t> </a:t>
            </a:r>
            <a:r>
              <a:rPr lang="tr-TR" sz="1700" b="1" spc="-10" dirty="0">
                <a:ea typeface="Arial MT"/>
                <a:cs typeface="Arial MT"/>
              </a:rPr>
              <a:t>halojen</a:t>
            </a:r>
            <a:r>
              <a:rPr lang="tr-TR" sz="1700" b="1" spc="-25" dirty="0">
                <a:ea typeface="Arial MT"/>
                <a:cs typeface="Arial MT"/>
              </a:rPr>
              <a:t> </a:t>
            </a:r>
            <a:r>
              <a:rPr lang="tr-TR" sz="1700" b="1" spc="-10" dirty="0">
                <a:ea typeface="Arial MT"/>
                <a:cs typeface="Arial MT"/>
              </a:rPr>
              <a:t>ampullerin</a:t>
            </a:r>
            <a:r>
              <a:rPr lang="tr-TR" sz="1700" b="1" spc="20" dirty="0">
                <a:ea typeface="Arial MT"/>
                <a:cs typeface="Arial MT"/>
              </a:rPr>
              <a:t> </a:t>
            </a:r>
            <a:r>
              <a:rPr lang="tr-TR" sz="1700" b="1" spc="-10" dirty="0">
                <a:ea typeface="Arial MT"/>
                <a:cs typeface="Arial MT"/>
              </a:rPr>
              <a:t>tümü</a:t>
            </a:r>
            <a:r>
              <a:rPr lang="tr-TR" sz="1700" b="1" spc="-100" dirty="0">
                <a:ea typeface="Arial MT"/>
                <a:cs typeface="Arial MT"/>
              </a:rPr>
              <a:t> </a:t>
            </a:r>
            <a:r>
              <a:rPr lang="tr-TR" sz="1700" b="1" spc="-25" dirty="0" err="1">
                <a:ea typeface="Arial MT"/>
                <a:cs typeface="Arial MT"/>
              </a:rPr>
              <a:t>led</a:t>
            </a:r>
            <a:r>
              <a:rPr lang="tr-TR" sz="1700" b="1" spc="-10" dirty="0">
                <a:ea typeface="Arial MT"/>
                <a:cs typeface="Arial MT"/>
              </a:rPr>
              <a:t> </a:t>
            </a:r>
            <a:r>
              <a:rPr lang="tr-TR" sz="1700" b="1" dirty="0">
                <a:ea typeface="Calibri" panose="020F0502020204030204" pitchFamily="34" charset="0"/>
              </a:rPr>
              <a:t>ampullerle</a:t>
            </a:r>
            <a:r>
              <a:rPr lang="tr-TR" sz="1700" b="1" spc="-10" dirty="0">
                <a:ea typeface="Calibri" panose="020F0502020204030204" pitchFamily="34" charset="0"/>
              </a:rPr>
              <a:t> değiştirilmiştir.</a:t>
            </a:r>
            <a:endParaRPr lang="tr-TR" sz="1700" b="1" dirty="0">
              <a:ea typeface="Calibri" panose="020F0502020204030204" pitchFamily="34" charset="0"/>
            </a:endParaRPr>
          </a:p>
          <a:p>
            <a:pPr marL="342900" lvl="0" indent="-342900">
              <a:lnSpc>
                <a:spcPts val="2070"/>
              </a:lnSpc>
              <a:spcBef>
                <a:spcPts val="755"/>
              </a:spcBef>
              <a:spcAft>
                <a:spcPts val="0"/>
              </a:spcAft>
              <a:buSzPts val="1700"/>
              <a:buFont typeface="Arial MT"/>
              <a:buChar char="•"/>
              <a:tabLst>
                <a:tab pos="548005" algn="l"/>
              </a:tabLst>
            </a:pPr>
            <a:r>
              <a:rPr lang="tr-TR" sz="1700" b="1" spc="-10" dirty="0">
                <a:ea typeface="Arial MT"/>
                <a:cs typeface="Arial MT"/>
              </a:rPr>
              <a:t>Ortak</a:t>
            </a:r>
            <a:r>
              <a:rPr lang="tr-TR" sz="1700" b="1" spc="-65" dirty="0">
                <a:ea typeface="Arial MT"/>
                <a:cs typeface="Arial MT"/>
              </a:rPr>
              <a:t> </a:t>
            </a:r>
            <a:r>
              <a:rPr lang="tr-TR" sz="1700" b="1" spc="-10" dirty="0">
                <a:ea typeface="Arial MT"/>
                <a:cs typeface="Arial MT"/>
              </a:rPr>
              <a:t>misafir</a:t>
            </a:r>
            <a:r>
              <a:rPr lang="tr-TR" sz="1700" b="1" spc="-55" dirty="0">
                <a:ea typeface="Arial MT"/>
                <a:cs typeface="Arial MT"/>
              </a:rPr>
              <a:t> </a:t>
            </a:r>
            <a:r>
              <a:rPr lang="tr-TR" sz="1700" b="1" spc="-10" dirty="0">
                <a:ea typeface="Arial MT"/>
                <a:cs typeface="Arial MT"/>
              </a:rPr>
              <a:t>alanlarındaki lavabolarda</a:t>
            </a:r>
            <a:r>
              <a:rPr lang="tr-TR" sz="1700" b="1" spc="-25" dirty="0">
                <a:ea typeface="Arial MT"/>
                <a:cs typeface="Arial MT"/>
              </a:rPr>
              <a:t> </a:t>
            </a:r>
            <a:r>
              <a:rPr lang="tr-TR" sz="1700" b="1" spc="-10" dirty="0">
                <a:ea typeface="Arial MT"/>
                <a:cs typeface="Arial MT"/>
              </a:rPr>
              <a:t>harekete</a:t>
            </a:r>
            <a:r>
              <a:rPr lang="tr-TR" sz="1700" b="1" spc="-35" dirty="0">
                <a:ea typeface="Arial MT"/>
                <a:cs typeface="Arial MT"/>
              </a:rPr>
              <a:t> </a:t>
            </a:r>
            <a:r>
              <a:rPr lang="tr-TR" sz="1700" b="1" spc="-10" dirty="0">
                <a:ea typeface="Arial MT"/>
                <a:cs typeface="Arial MT"/>
              </a:rPr>
              <a:t>duyarlı</a:t>
            </a:r>
            <a:r>
              <a:rPr lang="tr-TR" sz="1700" b="1" spc="-105" dirty="0">
                <a:ea typeface="Arial MT"/>
                <a:cs typeface="Arial MT"/>
              </a:rPr>
              <a:t> </a:t>
            </a:r>
            <a:r>
              <a:rPr lang="tr-TR" sz="1700" b="1" spc="-10" dirty="0">
                <a:ea typeface="Arial MT"/>
                <a:cs typeface="Arial MT"/>
              </a:rPr>
              <a:t>sensörlü</a:t>
            </a:r>
            <a:r>
              <a:rPr lang="tr-TR" sz="1700" b="1" spc="-15" dirty="0">
                <a:ea typeface="Arial MT"/>
                <a:cs typeface="Arial MT"/>
              </a:rPr>
              <a:t> </a:t>
            </a:r>
            <a:r>
              <a:rPr lang="tr-TR" sz="1700" b="1" spc="-10" dirty="0">
                <a:ea typeface="Arial MT"/>
                <a:cs typeface="Arial MT"/>
              </a:rPr>
              <a:t>sistem </a:t>
            </a:r>
            <a:r>
              <a:rPr lang="tr-TR" sz="1700" b="1" spc="-10" dirty="0">
                <a:ea typeface="Calibri" panose="020F0502020204030204" pitchFamily="34" charset="0"/>
              </a:rPr>
              <a:t>kullanılmaktadır.</a:t>
            </a:r>
            <a:endParaRPr lang="tr-TR" sz="1700" b="1" dirty="0">
              <a:ea typeface="Calibri" panose="020F0502020204030204" pitchFamily="34" charset="0"/>
            </a:endParaRPr>
          </a:p>
          <a:p>
            <a:pPr marL="285750" lvl="0" indent="-285750">
              <a:lnSpc>
                <a:spcPts val="2070"/>
              </a:lnSpc>
              <a:spcBef>
                <a:spcPts val="760"/>
              </a:spcBef>
              <a:spcAft>
                <a:spcPts val="0"/>
              </a:spcAft>
              <a:buSzPts val="1700"/>
              <a:buFont typeface="Arial" panose="020B0604020202020204" pitchFamily="34" charset="0"/>
              <a:buChar char="•"/>
              <a:tabLst>
                <a:tab pos="548005" algn="l"/>
              </a:tabLst>
            </a:pPr>
            <a:r>
              <a:rPr lang="tr-TR" sz="1700" b="1" spc="-10" dirty="0">
                <a:ea typeface="Arial MT"/>
                <a:cs typeface="Arial MT"/>
              </a:rPr>
              <a:t>Otelimiz</a:t>
            </a:r>
            <a:r>
              <a:rPr lang="tr-TR" sz="1700" b="1" spc="-25" dirty="0">
                <a:ea typeface="Arial MT"/>
                <a:cs typeface="Arial MT"/>
              </a:rPr>
              <a:t> </a:t>
            </a:r>
            <a:r>
              <a:rPr lang="tr-TR" sz="1700" b="1" spc="-10" dirty="0">
                <a:ea typeface="Arial MT"/>
                <a:cs typeface="Arial MT"/>
              </a:rPr>
              <a:t>içerisinde</a:t>
            </a:r>
            <a:r>
              <a:rPr lang="tr-TR" sz="1700" b="1" spc="-5" dirty="0">
                <a:ea typeface="Arial MT"/>
                <a:cs typeface="Arial MT"/>
              </a:rPr>
              <a:t> </a:t>
            </a:r>
            <a:r>
              <a:rPr lang="tr-TR" sz="1700" b="1" spc="-10" dirty="0">
                <a:ea typeface="Arial MT"/>
                <a:cs typeface="Arial MT"/>
              </a:rPr>
              <a:t>birçok</a:t>
            </a:r>
            <a:r>
              <a:rPr lang="tr-TR" sz="1700" b="1" spc="-20" dirty="0">
                <a:ea typeface="Arial MT"/>
                <a:cs typeface="Arial MT"/>
              </a:rPr>
              <a:t> </a:t>
            </a:r>
            <a:r>
              <a:rPr lang="tr-TR" sz="1700" b="1" spc="-10" dirty="0">
                <a:ea typeface="Arial MT"/>
                <a:cs typeface="Arial MT"/>
              </a:rPr>
              <a:t>alan</a:t>
            </a:r>
            <a:r>
              <a:rPr lang="tr-TR" sz="1700" b="1" spc="-25" dirty="0">
                <a:ea typeface="Arial MT"/>
                <a:cs typeface="Arial MT"/>
              </a:rPr>
              <a:t> </a:t>
            </a:r>
            <a:r>
              <a:rPr lang="tr-TR" sz="1700" b="1" spc="-10" dirty="0">
                <a:ea typeface="Arial MT"/>
                <a:cs typeface="Arial MT"/>
              </a:rPr>
              <a:t>güneş</a:t>
            </a:r>
            <a:r>
              <a:rPr lang="tr-TR" sz="1700" b="1" spc="-5" dirty="0">
                <a:ea typeface="Arial MT"/>
                <a:cs typeface="Arial MT"/>
              </a:rPr>
              <a:t> </a:t>
            </a:r>
            <a:r>
              <a:rPr lang="tr-TR" sz="1700" b="1" spc="-10" dirty="0">
                <a:ea typeface="Arial MT"/>
                <a:cs typeface="Arial MT"/>
              </a:rPr>
              <a:t>ışığından</a:t>
            </a:r>
            <a:r>
              <a:rPr lang="tr-TR" sz="1700" b="1" spc="15" dirty="0">
                <a:ea typeface="Arial MT"/>
                <a:cs typeface="Arial MT"/>
              </a:rPr>
              <a:t> </a:t>
            </a:r>
            <a:r>
              <a:rPr lang="tr-TR" sz="1700" b="1" spc="-10" dirty="0">
                <a:ea typeface="Arial MT"/>
                <a:cs typeface="Arial MT"/>
              </a:rPr>
              <a:t>faydalanarak</a:t>
            </a:r>
            <a:r>
              <a:rPr lang="tr-TR" sz="1700" b="1" spc="-20" dirty="0">
                <a:ea typeface="Arial MT"/>
                <a:cs typeface="Arial MT"/>
              </a:rPr>
              <a:t> </a:t>
            </a:r>
            <a:r>
              <a:rPr lang="tr-TR" sz="1700" b="1" spc="-10" dirty="0">
                <a:ea typeface="Arial MT"/>
                <a:cs typeface="Arial MT"/>
              </a:rPr>
              <a:t>enerji tüketimini </a:t>
            </a:r>
            <a:r>
              <a:rPr lang="tr-TR" sz="1700" b="1" dirty="0">
                <a:ea typeface="Calibri" panose="020F0502020204030204" pitchFamily="34" charset="0"/>
              </a:rPr>
              <a:t>azaltacak</a:t>
            </a:r>
            <a:r>
              <a:rPr lang="tr-TR" sz="1700" b="1" spc="-65" dirty="0">
                <a:ea typeface="Calibri" panose="020F0502020204030204" pitchFamily="34" charset="0"/>
              </a:rPr>
              <a:t> </a:t>
            </a:r>
            <a:r>
              <a:rPr lang="tr-TR" sz="1700" b="1" dirty="0">
                <a:ea typeface="Calibri" panose="020F0502020204030204" pitchFamily="34" charset="0"/>
              </a:rPr>
              <a:t>şekilde</a:t>
            </a:r>
            <a:r>
              <a:rPr lang="tr-TR" sz="1700" b="1" spc="-35" dirty="0">
                <a:ea typeface="Calibri" panose="020F0502020204030204" pitchFamily="34" charset="0"/>
              </a:rPr>
              <a:t> </a:t>
            </a:r>
            <a:r>
              <a:rPr lang="tr-TR" sz="1700" b="1" dirty="0">
                <a:ea typeface="Calibri" panose="020F0502020204030204" pitchFamily="34" charset="0"/>
              </a:rPr>
              <a:t>dizayn</a:t>
            </a:r>
            <a:r>
              <a:rPr lang="tr-TR" sz="1700" b="1" spc="-70" dirty="0">
                <a:ea typeface="Calibri" panose="020F0502020204030204" pitchFamily="34" charset="0"/>
              </a:rPr>
              <a:t> </a:t>
            </a:r>
            <a:r>
              <a:rPr lang="tr-TR" sz="1700" b="1" spc="-10" dirty="0">
                <a:ea typeface="Calibri" panose="020F0502020204030204" pitchFamily="34" charset="0"/>
              </a:rPr>
              <a:t>edilmiştir.</a:t>
            </a:r>
            <a:endParaRPr lang="tr-TR" sz="1700" b="1" dirty="0">
              <a:ea typeface="Calibri" panose="020F0502020204030204" pitchFamily="34" charset="0"/>
            </a:endParaRPr>
          </a:p>
          <a:p>
            <a:r>
              <a:rPr lang="tr-TR" sz="1700" b="1" dirty="0"/>
              <a:t> </a:t>
            </a:r>
          </a:p>
          <a:p>
            <a:pPr marL="285750" lvl="0" indent="-285750">
              <a:buFont typeface="Arial" panose="020B0604020202020204" pitchFamily="34" charset="0"/>
              <a:buChar char="•"/>
            </a:pPr>
            <a:r>
              <a:rPr lang="tr-TR" sz="1700" b="1" dirty="0"/>
              <a:t>Tüm toplantı salonlarında iklimlendirme enerjisinden tasarruf edilmesi amaçlı stor</a:t>
            </a:r>
          </a:p>
          <a:p>
            <a:r>
              <a:rPr lang="tr-TR" sz="1700" b="1" dirty="0"/>
              <a:t>     perde kullanılmaktadır.</a:t>
            </a:r>
          </a:p>
          <a:p>
            <a:pPr marL="285750" lvl="0" indent="-285750">
              <a:buFont typeface="Arial" panose="020B0604020202020204" pitchFamily="34" charset="0"/>
              <a:buChar char="•"/>
            </a:pPr>
            <a:r>
              <a:rPr lang="tr-TR" sz="1700" b="1" dirty="0"/>
              <a:t>Tüm elektrikli cihazların belirli aralıklara bakım ve temizlikleri yapılarak oluşabilecek</a:t>
            </a:r>
          </a:p>
          <a:p>
            <a:r>
              <a:rPr lang="tr-TR" sz="1700" b="1" dirty="0"/>
              <a:t>     enerji kayıpları minimize edilmektedir.</a:t>
            </a:r>
          </a:p>
          <a:p>
            <a:pPr marL="285750" lvl="0" indent="-285750">
              <a:buFont typeface="Arial" panose="020B0604020202020204" pitchFamily="34" charset="0"/>
              <a:buChar char="•"/>
            </a:pPr>
            <a:r>
              <a:rPr lang="tr-TR" sz="1700" b="1" dirty="0"/>
              <a:t>Tüm odalarda balkon kapısının açılması durumunda ısıtma/soğutma cihazlarını devre</a:t>
            </a:r>
          </a:p>
          <a:p>
            <a:r>
              <a:rPr lang="tr-TR" sz="1700" b="1" dirty="0"/>
              <a:t>     dışı bırakan sistemler bulunmaktadır. Odalarımızda elektronik kartlar bulunmaktadır.</a:t>
            </a:r>
          </a:p>
          <a:p>
            <a:pPr marL="285750" lvl="0" indent="-285750">
              <a:buFont typeface="Arial" panose="020B0604020202020204" pitchFamily="34" charset="0"/>
              <a:buChar char="•"/>
            </a:pPr>
            <a:r>
              <a:rPr lang="tr-TR" sz="1700" b="1" dirty="0"/>
              <a:t>Hotel Anatolia Bursa otelimizde kullanılan elektrik kaynağının %55,8’ i yenilenebilir enerji kaynaklarından elde edilmektedir</a:t>
            </a:r>
          </a:p>
        </p:txBody>
      </p:sp>
      <p:pic>
        <p:nvPicPr>
          <p:cNvPr id="6" name="Resim 5">
            <a:extLst>
              <a:ext uri="{FF2B5EF4-FFF2-40B4-BE49-F238E27FC236}">
                <a16:creationId xmlns:a16="http://schemas.microsoft.com/office/drawing/2014/main" id="{F5DE6103-0C03-E878-C70F-AF7A77011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1645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228725"/>
            <a:ext cx="8753477" cy="1085850"/>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nchor="ctr">
            <a:normAutofit/>
          </a:bodyPr>
          <a:lstStyle/>
          <a:p>
            <a:pPr algn="ctr"/>
            <a:r>
              <a:rPr lang="tr-TR" sz="3600" b="1" dirty="0"/>
              <a:t>Entegre Yönetim Sistemi Politikamız</a:t>
            </a:r>
          </a:p>
        </p:txBody>
      </p:sp>
      <p:sp>
        <p:nvSpPr>
          <p:cNvPr id="6" name="İçerik Yer Tutucusu 5"/>
          <p:cNvSpPr>
            <a:spLocks noGrp="1"/>
          </p:cNvSpPr>
          <p:nvPr>
            <p:ph idx="1"/>
          </p:nvPr>
        </p:nvSpPr>
        <p:spPr>
          <a:xfrm>
            <a:off x="4009292" y="2314576"/>
            <a:ext cx="8106508" cy="4543424"/>
          </a:xfrm>
        </p:spPr>
        <p:txBody>
          <a:bodyPr>
            <a:noAutofit/>
          </a:bodyPr>
          <a:lstStyle/>
          <a:p>
            <a:endParaRPr lang="tr-TR" sz="2000" b="1" dirty="0"/>
          </a:p>
          <a:p>
            <a:r>
              <a:rPr lang="tr-TR" sz="2000" b="1" dirty="0"/>
              <a:t>Misafirlerimizin istek, beklenti, ihtiyaç ve şikayetlerini araştırmak, </a:t>
            </a:r>
            <a:r>
              <a:rPr lang="tr-TR" sz="2000" b="1" dirty="0" err="1"/>
              <a:t>budoğrultuda</a:t>
            </a:r>
            <a:r>
              <a:rPr lang="tr-TR" sz="2000" b="1" dirty="0"/>
              <a:t> hizmeti planlamak ve gerçekleşmesini sağlamak,</a:t>
            </a:r>
          </a:p>
          <a:p>
            <a:r>
              <a:rPr lang="tr-TR" sz="2000" b="1" dirty="0"/>
              <a:t>Gerçekleştirdiğimiz tüm faaliyetlerin kalitesinden sorumlu olduğumuz bilinciyle ürün ve hizmet sunmak,</a:t>
            </a:r>
          </a:p>
          <a:p>
            <a:r>
              <a:rPr lang="tr-TR" sz="2000" b="1" dirty="0"/>
              <a:t> Marka standartları doğrultusunda hizmet vermek ve ortaya çıkan hataları anında düzeltmeye yönelik bir yaklaşım göstermek,</a:t>
            </a:r>
          </a:p>
          <a:p>
            <a:r>
              <a:rPr lang="tr-TR" sz="2000" b="1" dirty="0"/>
              <a:t> Kalite anlayışı, misafir odaklılık, çevreye verilen önemin arttırılması, çevre kirliliğinin önlenmesi, enerji yönetimi, iş güvenliği ve gıda güvenliğinin sağlanması ve çalışanlarımızın işlerini bilinçli, doğru ve güvenli bir şekilde yapmaları için gerekli bilgi ve beceriye sahip olmalarını temin edecek </a:t>
            </a:r>
            <a:r>
              <a:rPr lang="tr-TR" sz="2000" b="1" dirty="0" err="1"/>
              <a:t>eğitimve</a:t>
            </a:r>
            <a:r>
              <a:rPr lang="tr-TR" sz="2000" b="1" dirty="0"/>
              <a:t> araçlar sağlamak.</a:t>
            </a:r>
          </a:p>
          <a:p>
            <a:pPr marL="0" indent="0">
              <a:buNone/>
            </a:pPr>
            <a:br>
              <a:rPr lang="tr-TR" sz="2000" b="1" dirty="0"/>
            </a:br>
            <a:endParaRPr lang="tr-TR" sz="2000" b="1" dirty="0"/>
          </a:p>
        </p:txBody>
      </p:sp>
      <p:pic>
        <p:nvPicPr>
          <p:cNvPr id="3" name="Resim 2">
            <a:extLst>
              <a:ext uri="{FF2B5EF4-FFF2-40B4-BE49-F238E27FC236}">
                <a16:creationId xmlns:a16="http://schemas.microsoft.com/office/drawing/2014/main" id="{77A677C2-DE37-4E72-121C-14C893F9C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201617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2" y="171450"/>
            <a:ext cx="8343017" cy="884637"/>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Tasarruf Tedbirleri</a:t>
            </a:r>
            <a:br>
              <a:rPr lang="tr-TR" sz="2400" b="1" dirty="0"/>
            </a:b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2857498" y="1900237"/>
            <a:ext cx="9334501"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6" name="Dikdörtgen 5"/>
          <p:cNvSpPr/>
          <p:nvPr/>
        </p:nvSpPr>
        <p:spPr>
          <a:xfrm>
            <a:off x="4095261" y="1227537"/>
            <a:ext cx="8096737" cy="5405582"/>
          </a:xfrm>
          <a:prstGeom prst="rect">
            <a:avLst/>
          </a:prstGeom>
        </p:spPr>
        <p:txBody>
          <a:bodyPr wrap="square">
            <a:spAutoFit/>
          </a:bodyPr>
          <a:lstStyle/>
          <a:p>
            <a:pPr marL="342900" lvl="0" indent="-342900">
              <a:lnSpc>
                <a:spcPts val="2070"/>
              </a:lnSpc>
              <a:spcBef>
                <a:spcPts val="2840"/>
              </a:spcBef>
              <a:spcAft>
                <a:spcPts val="0"/>
              </a:spcAft>
              <a:buSzPts val="1700"/>
              <a:buFont typeface="Arial MT"/>
              <a:buChar char="•"/>
              <a:tabLst>
                <a:tab pos="548005" algn="l"/>
              </a:tabLst>
            </a:pPr>
            <a:r>
              <a:rPr lang="tr-TR" sz="2000" b="1" spc="-10" dirty="0">
                <a:latin typeface="Calibri" panose="020F0502020204030204" pitchFamily="34" charset="0"/>
                <a:ea typeface="Arial MT"/>
                <a:cs typeface="Arial MT"/>
              </a:rPr>
              <a:t>Musluklarda</a:t>
            </a:r>
            <a:r>
              <a:rPr lang="tr-TR" sz="2000" b="1" spc="-55" dirty="0">
                <a:latin typeface="Calibri" panose="020F0502020204030204" pitchFamily="34" charset="0"/>
                <a:ea typeface="Arial MT"/>
                <a:cs typeface="Arial MT"/>
              </a:rPr>
              <a:t> </a:t>
            </a:r>
            <a:r>
              <a:rPr lang="tr-TR" sz="2000" b="1" spc="-10" dirty="0" err="1">
                <a:latin typeface="Calibri" panose="020F0502020204030204" pitchFamily="34" charset="0"/>
                <a:ea typeface="Arial MT"/>
                <a:cs typeface="Arial MT"/>
              </a:rPr>
              <a:t>perlatör</a:t>
            </a:r>
            <a:r>
              <a:rPr lang="tr-TR" sz="2000" b="1" spc="-4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kullanılmakta</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ve</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fotoselli</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musluklarla</a:t>
            </a:r>
            <a:r>
              <a:rPr lang="tr-TR" sz="2000" b="1" spc="-3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fazla</a:t>
            </a:r>
            <a:r>
              <a:rPr lang="tr-TR" sz="2000" b="1" spc="-8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su</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kullanımının </a:t>
            </a:r>
            <a:r>
              <a:rPr lang="tr-TR" sz="2000" b="1" dirty="0">
                <a:latin typeface="Calibri" panose="020F0502020204030204" pitchFamily="34" charset="0"/>
                <a:ea typeface="Calibri" panose="020F0502020204030204" pitchFamily="34" charset="0"/>
              </a:rPr>
              <a:t>önüne</a:t>
            </a:r>
            <a:r>
              <a:rPr lang="tr-TR" sz="2000" b="1" spc="1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geçilmektedir.</a:t>
            </a:r>
            <a:endParaRPr lang="tr-TR" sz="2000" b="1" dirty="0">
              <a:latin typeface="Calibri" panose="020F0502020204030204" pitchFamily="34" charset="0"/>
              <a:ea typeface="Calibri" panose="020F0502020204030204" pitchFamily="34" charset="0"/>
            </a:endParaRPr>
          </a:p>
          <a:p>
            <a:pPr marL="342900" lvl="0" indent="-342900">
              <a:lnSpc>
                <a:spcPts val="2070"/>
              </a:lnSpc>
              <a:spcBef>
                <a:spcPts val="755"/>
              </a:spcBef>
              <a:spcAft>
                <a:spcPts val="0"/>
              </a:spcAft>
              <a:buSzPts val="1700"/>
              <a:buFont typeface="Arial MT"/>
              <a:buChar char="•"/>
              <a:tabLst>
                <a:tab pos="548005" algn="l"/>
              </a:tabLst>
            </a:pPr>
            <a:r>
              <a:rPr lang="tr-TR" sz="2000" b="1" spc="-10" dirty="0">
                <a:latin typeface="Calibri" panose="020F0502020204030204" pitchFamily="34" charset="0"/>
                <a:ea typeface="Arial MT"/>
                <a:cs typeface="Arial MT"/>
              </a:rPr>
              <a:t>Otellerimizde</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oluşan</a:t>
            </a:r>
            <a:r>
              <a:rPr lang="tr-TR" sz="2000" b="1" spc="-9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tehlikeli</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ve</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tehlikesiz</a:t>
            </a:r>
            <a:r>
              <a:rPr lang="tr-TR" sz="2000" b="1" spc="-4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atıklarımızın</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%100’e</a:t>
            </a:r>
            <a:r>
              <a:rPr lang="tr-TR" sz="2000" b="1" spc="-9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yakını</a:t>
            </a:r>
            <a:r>
              <a:rPr lang="tr-TR" sz="2000" b="1" spc="-7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plastik, </a:t>
            </a:r>
            <a:r>
              <a:rPr lang="tr-TR" sz="2000" b="1" dirty="0">
                <a:latin typeface="Calibri" panose="020F0502020204030204" pitchFamily="34" charset="0"/>
                <a:ea typeface="Calibri" panose="020F0502020204030204" pitchFamily="34" charset="0"/>
              </a:rPr>
              <a:t>metal,</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akü,</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yağ,</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vb.</a:t>
            </a:r>
            <a:r>
              <a:rPr lang="tr-TR" sz="2000" b="1" spc="-2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olarak</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lisanslı</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tesisler</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tarafından</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geri</a:t>
            </a:r>
            <a:r>
              <a:rPr lang="tr-TR" sz="2000" b="1" spc="-10" dirty="0">
                <a:latin typeface="Calibri" panose="020F0502020204030204" pitchFamily="34" charset="0"/>
                <a:ea typeface="Calibri" panose="020F0502020204030204" pitchFamily="34" charset="0"/>
              </a:rPr>
              <a:t> dönüştürülmektedir.</a:t>
            </a:r>
            <a:endParaRPr lang="tr-TR" sz="2000" b="1" dirty="0">
              <a:latin typeface="Calibri" panose="020F0502020204030204" pitchFamily="34" charset="0"/>
              <a:ea typeface="Calibri" panose="020F0502020204030204" pitchFamily="34" charset="0"/>
            </a:endParaRPr>
          </a:p>
          <a:p>
            <a:pPr marL="342900" marR="1926590" lvl="0" indent="-342900">
              <a:lnSpc>
                <a:spcPct val="88000"/>
              </a:lnSpc>
              <a:spcBef>
                <a:spcPts val="945"/>
              </a:spcBef>
              <a:spcAft>
                <a:spcPts val="0"/>
              </a:spcAft>
              <a:buSzPts val="1700"/>
              <a:buFont typeface="Arial MT"/>
              <a:buChar char="•"/>
              <a:tabLst>
                <a:tab pos="548005" algn="l"/>
              </a:tabLst>
            </a:pPr>
            <a:r>
              <a:rPr lang="tr-TR" sz="2000" b="1" spc="-10" dirty="0">
                <a:latin typeface="Calibri" panose="020F0502020204030204" pitchFamily="34" charset="0"/>
                <a:ea typeface="Arial MT"/>
                <a:cs typeface="Arial MT"/>
              </a:rPr>
              <a:t>Restoranlarımızdan ve personel yemekhanelerimizden çıkan yemek artıkları, israfı önlemek</a:t>
            </a:r>
            <a:r>
              <a:rPr lang="tr-TR" sz="2000" b="1" spc="-6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amacıyla</a:t>
            </a:r>
            <a:r>
              <a:rPr lang="tr-TR" sz="2000" b="1" spc="-8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barınaklara verilerek hayvanların</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beslenmesinde kullanılmakta</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ve çevre sakinlerine hayvan beslenmesi için verilmektedir.</a:t>
            </a:r>
          </a:p>
          <a:p>
            <a:pPr marL="342900" marR="2226945" lvl="0" indent="-342900">
              <a:lnSpc>
                <a:spcPct val="87000"/>
              </a:lnSpc>
              <a:spcBef>
                <a:spcPts val="970"/>
              </a:spcBef>
              <a:spcAft>
                <a:spcPts val="0"/>
              </a:spcAft>
              <a:buSzPts val="1700"/>
              <a:buFont typeface="Arial MT"/>
              <a:buChar char="•"/>
              <a:tabLst>
                <a:tab pos="548005" algn="l"/>
              </a:tabLst>
            </a:pPr>
            <a:r>
              <a:rPr lang="tr-TR" sz="2000" b="1" spc="-10" dirty="0">
                <a:latin typeface="Calibri" panose="020F0502020204030204" pitchFamily="34" charset="0"/>
                <a:ea typeface="Arial MT"/>
                <a:cs typeface="Arial MT"/>
              </a:rPr>
              <a:t>İşletmemize yapılan alımlarda büyük ölçeklerde, büyük ambalajlı, geri dönüştürülebilir ve</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mümkün</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olduğunca</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az</a:t>
            </a:r>
            <a:r>
              <a:rPr lang="tr-TR" sz="2000" b="1" spc="-8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atık</a:t>
            </a:r>
            <a:r>
              <a:rPr lang="tr-TR" sz="2000" b="1" spc="-9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çıkaran</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ürünler</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tercih</a:t>
            </a:r>
            <a:r>
              <a:rPr lang="tr-TR" sz="2000" b="1" spc="-7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edilmektedir.</a:t>
            </a:r>
          </a:p>
          <a:p>
            <a:pPr marL="342900" lvl="0" indent="-342900">
              <a:lnSpc>
                <a:spcPts val="2070"/>
              </a:lnSpc>
              <a:spcBef>
                <a:spcPts val="825"/>
              </a:spcBef>
              <a:spcAft>
                <a:spcPts val="0"/>
              </a:spcAft>
              <a:buSzPts val="1700"/>
              <a:buFont typeface="Arial MT"/>
              <a:buChar char="•"/>
              <a:tabLst>
                <a:tab pos="548005" algn="l"/>
              </a:tabLst>
            </a:pPr>
            <a:r>
              <a:rPr lang="tr-TR" sz="2000" b="1" spc="-10" dirty="0">
                <a:latin typeface="Calibri" panose="020F0502020204030204" pitchFamily="34" charset="0"/>
                <a:ea typeface="Arial MT"/>
                <a:cs typeface="Arial MT"/>
              </a:rPr>
              <a:t>Misafirlerimizin</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atıkları</a:t>
            </a:r>
            <a:r>
              <a:rPr lang="tr-TR" sz="2000" b="1" spc="-4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ayrıştırabilmesi</a:t>
            </a:r>
            <a:r>
              <a:rPr lang="tr-TR" sz="2000" b="1" spc="-2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için</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tesisin</a:t>
            </a:r>
            <a:r>
              <a:rPr lang="tr-TR" sz="2000" b="1" spc="-3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genel</a:t>
            </a:r>
            <a:r>
              <a:rPr lang="tr-TR" sz="2000" b="1" spc="-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alanlarında</a:t>
            </a:r>
            <a:r>
              <a:rPr lang="tr-TR" sz="2000" b="1" spc="-1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ayrışım </a:t>
            </a:r>
            <a:r>
              <a:rPr lang="tr-TR" sz="2000" b="1" spc="-10" dirty="0">
                <a:latin typeface="Calibri" panose="020F0502020204030204" pitchFamily="34" charset="0"/>
                <a:ea typeface="Calibri" panose="020F0502020204030204" pitchFamily="34" charset="0"/>
              </a:rPr>
              <a:t>istasyonları</a:t>
            </a:r>
            <a:r>
              <a:rPr lang="tr-TR" sz="2000" b="1" spc="-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bulunmaktadır.</a:t>
            </a:r>
            <a:endParaRPr lang="tr-TR" sz="2000" b="1" dirty="0">
              <a:latin typeface="Calibri" panose="020F0502020204030204" pitchFamily="34" charset="0"/>
              <a:ea typeface="Calibri" panose="020F0502020204030204" pitchFamily="34" charset="0"/>
            </a:endParaRPr>
          </a:p>
          <a:p>
            <a:br>
              <a:rPr lang="tr-TR" dirty="0">
                <a:latin typeface="Calibri" panose="020F0502020204030204" pitchFamily="34" charset="0"/>
                <a:ea typeface="Calibri" panose="020F0502020204030204" pitchFamily="34" charset="0"/>
              </a:rPr>
            </a:br>
            <a:endParaRPr lang="tr-TR" dirty="0"/>
          </a:p>
        </p:txBody>
      </p:sp>
      <p:pic>
        <p:nvPicPr>
          <p:cNvPr id="4" name="Resim 3">
            <a:extLst>
              <a:ext uri="{FF2B5EF4-FFF2-40B4-BE49-F238E27FC236}">
                <a16:creationId xmlns:a16="http://schemas.microsoft.com/office/drawing/2014/main" id="{3F00F544-29A2-7B75-A4CD-9D6B83726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859191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43200" y="171450"/>
            <a:ext cx="9448800" cy="884637"/>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Tasarruf Tedbirleri</a:t>
            </a:r>
            <a:br>
              <a:rPr lang="tr-TR" sz="2400" b="1" dirty="0"/>
            </a:b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2857498" y="1900237"/>
            <a:ext cx="9334501"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6" name="Dikdörtgen 5"/>
          <p:cNvSpPr/>
          <p:nvPr/>
        </p:nvSpPr>
        <p:spPr>
          <a:xfrm>
            <a:off x="2857497" y="1227537"/>
            <a:ext cx="9334502"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4" name="Dikdörtgen 3"/>
          <p:cNvSpPr/>
          <p:nvPr/>
        </p:nvSpPr>
        <p:spPr>
          <a:xfrm>
            <a:off x="4024924" y="1227537"/>
            <a:ext cx="7924800" cy="5750292"/>
          </a:xfrm>
          <a:prstGeom prst="rect">
            <a:avLst/>
          </a:prstGeom>
        </p:spPr>
        <p:txBody>
          <a:bodyPr wrap="square">
            <a:spAutoFit/>
          </a:bodyPr>
          <a:lstStyle/>
          <a:p>
            <a:pPr marL="342900" lvl="0" indent="-342900">
              <a:lnSpc>
                <a:spcPts val="2070"/>
              </a:lnSpc>
              <a:spcBef>
                <a:spcPts val="1670"/>
              </a:spcBef>
              <a:spcAft>
                <a:spcPts val="0"/>
              </a:spcAft>
              <a:buSzPts val="1700"/>
              <a:buFont typeface="Arial MT"/>
              <a:buChar char="•"/>
              <a:tabLst>
                <a:tab pos="476250" algn="l"/>
              </a:tabLst>
            </a:pPr>
            <a:r>
              <a:rPr lang="tr-TR" sz="2000" b="1" spc="-10" dirty="0">
                <a:latin typeface="Calibri" panose="020F0502020204030204" pitchFamily="34" charset="0"/>
                <a:ea typeface="Arial MT"/>
                <a:cs typeface="Arial MT"/>
              </a:rPr>
              <a:t>Otellerimizde</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çöp</a:t>
            </a:r>
            <a:r>
              <a:rPr lang="tr-TR" sz="2000" b="1" spc="-8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toplama,</a:t>
            </a:r>
            <a:r>
              <a:rPr lang="tr-TR" sz="2000" b="1" spc="-7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çevre</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farkındalık</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video</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gösterimi,</a:t>
            </a:r>
            <a:r>
              <a:rPr lang="tr-TR" sz="2000" b="1" spc="-2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çocuklara</a:t>
            </a:r>
            <a:r>
              <a:rPr lang="tr-TR" sz="2000" b="1" spc="-7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boyama </a:t>
            </a:r>
            <a:r>
              <a:rPr lang="tr-TR" sz="2000" b="1" dirty="0">
                <a:latin typeface="Calibri" panose="020F0502020204030204" pitchFamily="34" charset="0"/>
                <a:ea typeface="Calibri" panose="020F0502020204030204" pitchFamily="34" charset="0"/>
              </a:rPr>
              <a:t>etkinliği,</a:t>
            </a:r>
            <a:r>
              <a:rPr lang="tr-TR" sz="2000" b="1" spc="-1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fidan</a:t>
            </a:r>
            <a:r>
              <a:rPr lang="tr-TR" sz="2000" b="1" spc="-3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veya</a:t>
            </a:r>
            <a:r>
              <a:rPr lang="tr-TR" sz="2000" b="1" spc="-4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ağaç</a:t>
            </a:r>
            <a:r>
              <a:rPr lang="tr-TR" sz="2000" b="1" spc="-4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dikimi</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gibi</a:t>
            </a:r>
            <a:r>
              <a:rPr lang="tr-TR" sz="2000" b="1" spc="-1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sosyal</a:t>
            </a:r>
            <a:r>
              <a:rPr lang="tr-TR" sz="2000" b="1" spc="-5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farkındalık</a:t>
            </a:r>
            <a:r>
              <a:rPr lang="tr-TR" sz="2000" b="1" spc="-2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projeleri</a:t>
            </a:r>
            <a:r>
              <a:rPr lang="tr-TR" sz="2000" b="1" spc="-3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gerçekleştirilmektedir.</a:t>
            </a:r>
            <a:endParaRPr lang="tr-TR" sz="2000" b="1" dirty="0">
              <a:latin typeface="Calibri" panose="020F0502020204030204" pitchFamily="34" charset="0"/>
              <a:ea typeface="Calibri" panose="020F0502020204030204" pitchFamily="34" charset="0"/>
            </a:endParaRPr>
          </a:p>
          <a:p>
            <a:pPr marL="342900" lvl="0" indent="-342900">
              <a:lnSpc>
                <a:spcPts val="2070"/>
              </a:lnSpc>
              <a:spcBef>
                <a:spcPts val="755"/>
              </a:spcBef>
              <a:spcAft>
                <a:spcPts val="0"/>
              </a:spcAft>
              <a:buSzPts val="1700"/>
              <a:buFont typeface="Arial MT"/>
              <a:buChar char="•"/>
              <a:tabLst>
                <a:tab pos="476250" algn="l"/>
              </a:tabLst>
            </a:pPr>
            <a:r>
              <a:rPr lang="tr-TR" sz="2000" b="1" spc="-10" dirty="0">
                <a:latin typeface="Calibri" panose="020F0502020204030204" pitchFamily="34" charset="0"/>
                <a:ea typeface="Arial MT"/>
                <a:cs typeface="Arial MT"/>
              </a:rPr>
              <a:t>Plastik</a:t>
            </a:r>
            <a:r>
              <a:rPr lang="tr-TR" sz="2000" b="1" spc="-6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kullanımını azaltmak</a:t>
            </a:r>
            <a:r>
              <a:rPr lang="tr-TR" sz="2000" b="1" spc="-8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amacıyla</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ortak</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kullanım</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alanlarında</a:t>
            </a:r>
            <a:r>
              <a:rPr lang="tr-TR" sz="2000" b="1" spc="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tek</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kullanımlık </a:t>
            </a:r>
            <a:r>
              <a:rPr lang="tr-TR" sz="2000" b="1" dirty="0">
                <a:latin typeface="Calibri" panose="020F0502020204030204" pitchFamily="34" charset="0"/>
                <a:ea typeface="Calibri" panose="020F0502020204030204" pitchFamily="34" charset="0"/>
              </a:rPr>
              <a:t>ürünler</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yerine</a:t>
            </a:r>
            <a:r>
              <a:rPr lang="tr-TR" sz="2000" b="1" spc="-3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dispanserler</a:t>
            </a:r>
            <a:r>
              <a:rPr lang="tr-TR" sz="2000" b="1" spc="-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tercih</a:t>
            </a:r>
            <a:r>
              <a:rPr lang="tr-TR" sz="2000" b="1" spc="-3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edilmektedir.</a:t>
            </a:r>
            <a:endParaRPr lang="tr-TR" sz="2000" b="1" dirty="0">
              <a:latin typeface="Calibri" panose="020F0502020204030204" pitchFamily="34" charset="0"/>
              <a:ea typeface="Calibri" panose="020F0502020204030204" pitchFamily="34" charset="0"/>
            </a:endParaRPr>
          </a:p>
          <a:p>
            <a:pPr marL="342900" marR="2279650" lvl="0" indent="-342900">
              <a:lnSpc>
                <a:spcPct val="88000"/>
              </a:lnSpc>
              <a:spcBef>
                <a:spcPts val="945"/>
              </a:spcBef>
              <a:spcAft>
                <a:spcPts val="0"/>
              </a:spcAft>
              <a:buSzPts val="1700"/>
              <a:buFont typeface="Arial MT"/>
              <a:buChar char="•"/>
              <a:tabLst>
                <a:tab pos="476250" algn="l"/>
              </a:tabLst>
            </a:pPr>
            <a:r>
              <a:rPr lang="tr-TR" sz="2000" b="1" spc="-10" dirty="0">
                <a:latin typeface="Calibri" panose="020F0502020204030204" pitchFamily="34" charset="0"/>
                <a:ea typeface="Arial MT"/>
                <a:cs typeface="Arial MT"/>
              </a:rPr>
              <a:t>Satın alımlarımızı mümkün olduğunca yakın bölgelerden yapmaktayız. Böylece tedarikçi</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firmaların</a:t>
            </a:r>
            <a:r>
              <a:rPr lang="tr-TR" sz="2000" b="1" spc="-7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teslimat</a:t>
            </a:r>
            <a:r>
              <a:rPr lang="tr-TR" sz="2000" b="1" spc="-6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araçlarının</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CO2</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salınımlarını</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minimize</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ederek,</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çevreye yapılan etkilerin azaltılmasını hedeflemekteyiz.</a:t>
            </a:r>
          </a:p>
          <a:p>
            <a:pPr marL="342900" marR="2315210" lvl="0" indent="-342900">
              <a:lnSpc>
                <a:spcPct val="88000"/>
              </a:lnSpc>
              <a:spcBef>
                <a:spcPts val="950"/>
              </a:spcBef>
              <a:spcAft>
                <a:spcPts val="0"/>
              </a:spcAft>
              <a:buSzPts val="1700"/>
              <a:buFont typeface="Arial MT"/>
              <a:buChar char="•"/>
              <a:tabLst>
                <a:tab pos="476250" algn="l"/>
              </a:tabLst>
            </a:pPr>
            <a:r>
              <a:rPr lang="tr-TR" sz="2000" b="1" spc="-10" dirty="0">
                <a:latin typeface="Calibri" panose="020F0502020204030204" pitchFamily="34" charset="0"/>
                <a:ea typeface="Arial MT"/>
                <a:cs typeface="Arial MT"/>
              </a:rPr>
              <a:t>Oda temizliklerinde kullanılan kimyasallarda konsantre ürün tercih edilmekte, </a:t>
            </a:r>
            <a:r>
              <a:rPr lang="tr-TR" sz="2000" b="1" spc="-10" dirty="0" err="1">
                <a:latin typeface="Calibri" panose="020F0502020204030204" pitchFamily="34" charset="0"/>
                <a:ea typeface="Arial MT"/>
                <a:cs typeface="Arial MT"/>
              </a:rPr>
              <a:t>dozajlama</a:t>
            </a:r>
            <a:r>
              <a:rPr lang="tr-TR" sz="2000" b="1" spc="-8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sistemi</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kullanılmaktadır.</a:t>
            </a:r>
            <a:r>
              <a:rPr lang="tr-TR" sz="2000" b="1" spc="-3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Bu</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şekilde</a:t>
            </a:r>
            <a:r>
              <a:rPr lang="tr-TR" sz="2000" b="1" spc="-4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daha</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az</a:t>
            </a:r>
            <a:r>
              <a:rPr lang="tr-TR" sz="2000" b="1" spc="-6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dozda</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daha</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etkili</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sonuç</a:t>
            </a:r>
            <a:r>
              <a:rPr lang="tr-TR" sz="2000" b="1" spc="-5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alıp minimum atıkla çevreyi korumaktayız.</a:t>
            </a:r>
          </a:p>
          <a:p>
            <a:pPr marL="342900" lvl="0" indent="-342900">
              <a:lnSpc>
                <a:spcPts val="2070"/>
              </a:lnSpc>
              <a:spcBef>
                <a:spcPts val="790"/>
              </a:spcBef>
              <a:spcAft>
                <a:spcPts val="0"/>
              </a:spcAft>
              <a:buSzPts val="1700"/>
              <a:buFont typeface="Arial MT"/>
              <a:buChar char="•"/>
              <a:tabLst>
                <a:tab pos="476250" algn="l"/>
              </a:tabLst>
            </a:pPr>
            <a:r>
              <a:rPr lang="tr-TR" sz="2000" b="1" spc="-10" dirty="0">
                <a:latin typeface="Calibri" panose="020F0502020204030204" pitchFamily="34" charset="0"/>
                <a:ea typeface="Arial MT"/>
                <a:cs typeface="Arial MT"/>
              </a:rPr>
              <a:t>Oda</a:t>
            </a:r>
            <a:r>
              <a:rPr lang="tr-TR" sz="2000" b="1" spc="-6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kapılarındaki kart</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oyucuların</a:t>
            </a:r>
            <a:r>
              <a:rPr lang="tr-TR" sz="2000" b="1" spc="-4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pil</a:t>
            </a:r>
            <a:r>
              <a:rPr lang="tr-TR" sz="2000" b="1" spc="-3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devresini</a:t>
            </a:r>
            <a:r>
              <a:rPr lang="tr-TR" sz="2000" b="1" spc="1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iptal</a:t>
            </a:r>
            <a:r>
              <a:rPr lang="tr-TR" sz="2000" b="1" spc="-4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ederek</a:t>
            </a:r>
            <a:r>
              <a:rPr lang="tr-TR" sz="2000" b="1" spc="1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enerji</a:t>
            </a:r>
            <a:r>
              <a:rPr lang="tr-TR" sz="2000" b="1" spc="-3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vererek</a:t>
            </a:r>
            <a:r>
              <a:rPr lang="tr-TR" sz="2000" b="1" spc="-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atık</a:t>
            </a:r>
            <a:r>
              <a:rPr lang="tr-TR" sz="2000" b="1" spc="-25" dirty="0">
                <a:latin typeface="Calibri" panose="020F0502020204030204" pitchFamily="34" charset="0"/>
                <a:ea typeface="Arial MT"/>
                <a:cs typeface="Arial MT"/>
              </a:rPr>
              <a:t> pil</a:t>
            </a:r>
            <a:r>
              <a:rPr lang="tr-TR" sz="2000" b="1" spc="-10" dirty="0">
                <a:latin typeface="Calibri" panose="020F0502020204030204" pitchFamily="34" charset="0"/>
                <a:ea typeface="Arial MT"/>
                <a:cs typeface="Arial MT"/>
              </a:rPr>
              <a:t> </a:t>
            </a:r>
            <a:r>
              <a:rPr lang="tr-TR" sz="2000" b="1" dirty="0">
                <a:latin typeface="Calibri" panose="020F0502020204030204" pitchFamily="34" charset="0"/>
                <a:ea typeface="Calibri" panose="020F0502020204030204" pitchFamily="34" charset="0"/>
              </a:rPr>
              <a:t>oluşumunu</a:t>
            </a:r>
            <a:r>
              <a:rPr lang="tr-TR" sz="2000" b="1" spc="-2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azalttık.</a:t>
            </a:r>
            <a:endParaRPr lang="tr-TR" sz="2000" b="1" dirty="0">
              <a:latin typeface="Calibri" panose="020F0502020204030204" pitchFamily="34" charset="0"/>
              <a:ea typeface="Calibri" panose="020F0502020204030204" pitchFamily="34" charset="0"/>
            </a:endParaRPr>
          </a:p>
          <a:p>
            <a:br>
              <a:rPr lang="tr-TR" sz="2000" b="1" dirty="0">
                <a:latin typeface="Calibri" panose="020F0502020204030204" pitchFamily="34" charset="0"/>
                <a:ea typeface="Calibri" panose="020F0502020204030204" pitchFamily="34" charset="0"/>
              </a:rPr>
            </a:br>
            <a:endParaRPr lang="tr-TR" sz="2000" b="1" dirty="0"/>
          </a:p>
        </p:txBody>
      </p:sp>
      <p:pic>
        <p:nvPicPr>
          <p:cNvPr id="7" name="Resim 6">
            <a:extLst>
              <a:ext uri="{FF2B5EF4-FFF2-40B4-BE49-F238E27FC236}">
                <a16:creationId xmlns:a16="http://schemas.microsoft.com/office/drawing/2014/main" id="{49D40D8C-AB06-592C-388D-D899530E6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979400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1" y="401831"/>
            <a:ext cx="8343017" cy="884637"/>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t">
            <a:normAutofit fontScale="90000"/>
          </a:bodyPr>
          <a:lstStyle/>
          <a:p>
            <a:pPr algn="ctr"/>
            <a:br>
              <a:rPr lang="tr-TR" sz="2800" dirty="0">
                <a:latin typeface="+mn-lt"/>
              </a:rPr>
            </a:br>
            <a:r>
              <a:rPr lang="tr-TR" sz="3600" b="1" dirty="0">
                <a:latin typeface="+mn-lt"/>
              </a:rPr>
              <a:t>Tasarruf Tedbirleri</a:t>
            </a:r>
            <a:br>
              <a:rPr lang="tr-TR" sz="2400" b="1" dirty="0"/>
            </a:br>
            <a:br>
              <a:rPr lang="tr-TR" sz="2800" b="1" dirty="0"/>
            </a:br>
            <a:br>
              <a:rPr lang="tr-TR" sz="3200" b="1" dirty="0">
                <a:latin typeface="+mn-lt"/>
              </a:rPr>
            </a:br>
            <a:br>
              <a:rPr lang="tr-TR" sz="3600" b="1" dirty="0">
                <a:latin typeface="+mn-lt"/>
              </a:rPr>
            </a:br>
            <a:br>
              <a:rPr lang="tr-TR" sz="2400" b="1" dirty="0"/>
            </a:br>
            <a:br>
              <a:rPr lang="tr-TR" sz="2800" b="1" dirty="0"/>
            </a:br>
            <a:br>
              <a:rPr lang="tr-TR" sz="3200" b="1" dirty="0"/>
            </a:br>
            <a:br>
              <a:rPr lang="tr-TR" sz="3600" b="1" dirty="0"/>
            </a:br>
            <a:endParaRPr lang="tr-TR" sz="3600" dirty="0"/>
          </a:p>
        </p:txBody>
      </p:sp>
      <p:sp>
        <p:nvSpPr>
          <p:cNvPr id="3" name="Dikdörtgen 2"/>
          <p:cNvSpPr/>
          <p:nvPr/>
        </p:nvSpPr>
        <p:spPr>
          <a:xfrm>
            <a:off x="3179117" y="4002399"/>
            <a:ext cx="9012883" cy="400110"/>
          </a:xfrm>
          <a:prstGeom prst="rect">
            <a:avLst/>
          </a:prstGeom>
        </p:spPr>
        <p:txBody>
          <a:bodyPr wrap="square" anchor="ctr">
            <a:spAutoFit/>
          </a:bodyPr>
          <a:lstStyle/>
          <a:p>
            <a:pPr>
              <a:spcBef>
                <a:spcPts val="1700"/>
              </a:spcBef>
            </a:pPr>
            <a:r>
              <a:rPr lang="tr-TR" sz="2000" b="1" dirty="0">
                <a:ea typeface="Calibri" panose="020F0502020204030204" pitchFamily="34" charset="0"/>
              </a:rPr>
              <a:t> </a:t>
            </a:r>
            <a:r>
              <a:rPr lang="tr-TR" dirty="0">
                <a:latin typeface="Calibri" panose="020F0502020204030204" pitchFamily="34" charset="0"/>
                <a:ea typeface="Calibri" panose="020F0502020204030204" pitchFamily="34" charset="0"/>
              </a:rPr>
              <a:t>.</a:t>
            </a:r>
            <a:r>
              <a:rPr lang="tr-TR" spc="-10" dirty="0">
                <a:latin typeface="Calibri" panose="020F0502020204030204" pitchFamily="34" charset="0"/>
                <a:ea typeface="Calibri" panose="020F0502020204030204" pitchFamily="34" charset="0"/>
              </a:rPr>
              <a:t>                             </a:t>
            </a:r>
            <a:endParaRPr lang="tr-TR" dirty="0">
              <a:latin typeface="Calibri" panose="020F0502020204030204" pitchFamily="34" charset="0"/>
              <a:ea typeface="Calibri" panose="020F0502020204030204" pitchFamily="34" charset="0"/>
            </a:endParaRPr>
          </a:p>
        </p:txBody>
      </p:sp>
      <p:sp>
        <p:nvSpPr>
          <p:cNvPr id="5" name="Dikdörtgen 4"/>
          <p:cNvSpPr/>
          <p:nvPr/>
        </p:nvSpPr>
        <p:spPr>
          <a:xfrm>
            <a:off x="2857498" y="1900237"/>
            <a:ext cx="9334501"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6" name="Dikdörtgen 5"/>
          <p:cNvSpPr/>
          <p:nvPr/>
        </p:nvSpPr>
        <p:spPr>
          <a:xfrm>
            <a:off x="2857497" y="1227537"/>
            <a:ext cx="9334502" cy="646331"/>
          </a:xfrm>
          <a:prstGeom prst="rect">
            <a:avLst/>
          </a:prstGeom>
        </p:spPr>
        <p:txBody>
          <a:bodyPr wrap="square">
            <a:spAutoFit/>
          </a:bodyPr>
          <a:lstStyle/>
          <a:p>
            <a:br>
              <a:rPr lang="tr-TR" dirty="0">
                <a:latin typeface="Calibri" panose="020F0502020204030204" pitchFamily="34" charset="0"/>
                <a:ea typeface="Calibri" panose="020F0502020204030204" pitchFamily="34" charset="0"/>
              </a:rPr>
            </a:br>
            <a:endParaRPr lang="tr-TR" dirty="0"/>
          </a:p>
        </p:txBody>
      </p:sp>
      <p:sp>
        <p:nvSpPr>
          <p:cNvPr id="4" name="Dikdörtgen 3"/>
          <p:cNvSpPr/>
          <p:nvPr/>
        </p:nvSpPr>
        <p:spPr>
          <a:xfrm>
            <a:off x="2857495" y="1227537"/>
            <a:ext cx="9334503" cy="707886"/>
          </a:xfrm>
          <a:prstGeom prst="rect">
            <a:avLst/>
          </a:prstGeom>
        </p:spPr>
        <p:txBody>
          <a:bodyPr wrap="square">
            <a:spAutoFit/>
          </a:bodyPr>
          <a:lstStyle/>
          <a:p>
            <a:br>
              <a:rPr lang="tr-TR" sz="2000" b="1" dirty="0">
                <a:latin typeface="Calibri" panose="020F0502020204030204" pitchFamily="34" charset="0"/>
                <a:ea typeface="Calibri" panose="020F0502020204030204" pitchFamily="34" charset="0"/>
              </a:rPr>
            </a:br>
            <a:endParaRPr lang="tr-TR" sz="2000" b="1" dirty="0"/>
          </a:p>
        </p:txBody>
      </p:sp>
      <p:sp>
        <p:nvSpPr>
          <p:cNvPr id="7" name="Dikdörtgen 6"/>
          <p:cNvSpPr/>
          <p:nvPr/>
        </p:nvSpPr>
        <p:spPr>
          <a:xfrm>
            <a:off x="3907692" y="1465642"/>
            <a:ext cx="7448062" cy="3041858"/>
          </a:xfrm>
          <a:prstGeom prst="rect">
            <a:avLst/>
          </a:prstGeom>
        </p:spPr>
        <p:txBody>
          <a:bodyPr wrap="square">
            <a:spAutoFit/>
          </a:bodyPr>
          <a:lstStyle/>
          <a:p>
            <a:pPr marL="742950" lvl="1" indent="-285750">
              <a:lnSpc>
                <a:spcPts val="2300"/>
              </a:lnSpc>
              <a:spcBef>
                <a:spcPts val="730"/>
              </a:spcBef>
              <a:spcAft>
                <a:spcPts val="0"/>
              </a:spcAft>
              <a:buSzPts val="1900"/>
              <a:buFont typeface="Arial MT"/>
              <a:buChar char="•"/>
              <a:tabLst>
                <a:tab pos="547370" algn="l"/>
              </a:tabLst>
            </a:pPr>
            <a:r>
              <a:rPr lang="tr-TR" sz="2000" b="1" dirty="0">
                <a:latin typeface="Calibri" panose="020F0502020204030204" pitchFamily="34" charset="0"/>
                <a:ea typeface="Arial MT"/>
                <a:cs typeface="Arial MT"/>
              </a:rPr>
              <a:t>Tüm</a:t>
            </a:r>
            <a:r>
              <a:rPr lang="tr-TR" sz="2000" b="1" spc="-11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dış alan</a:t>
            </a:r>
            <a:r>
              <a:rPr lang="tr-TR" sz="2000" b="1" spc="-11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aydınlatmalarının</a:t>
            </a:r>
            <a:r>
              <a:rPr lang="tr-TR" sz="2000" b="1" spc="-8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güneşin</a:t>
            </a:r>
            <a:r>
              <a:rPr lang="tr-TR" sz="2000" b="1" spc="-9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doğuşu</a:t>
            </a:r>
            <a:r>
              <a:rPr lang="tr-TR" sz="2000" b="1" spc="-11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ve</a:t>
            </a:r>
            <a:r>
              <a:rPr lang="tr-TR" sz="2000" b="1" spc="-10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batışını</a:t>
            </a:r>
            <a:r>
              <a:rPr lang="tr-TR" sz="2000" b="1" spc="-8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hissedecek</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şekilde </a:t>
            </a:r>
            <a:r>
              <a:rPr lang="tr-TR" sz="2000" b="1" dirty="0">
                <a:latin typeface="Calibri" panose="020F0502020204030204" pitchFamily="34" charset="0"/>
                <a:ea typeface="Calibri" panose="020F0502020204030204" pitchFamily="34" charset="0"/>
              </a:rPr>
              <a:t>fotoselli</a:t>
            </a:r>
            <a:r>
              <a:rPr lang="tr-TR" sz="2000" b="1" spc="-7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çalışmasını</a:t>
            </a:r>
            <a:r>
              <a:rPr lang="tr-TR" sz="2000" b="1" spc="-65"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sağladık.</a:t>
            </a:r>
            <a:endParaRPr lang="tr-TR" sz="2000" b="1" dirty="0">
              <a:latin typeface="Calibri" panose="020F0502020204030204" pitchFamily="34" charset="0"/>
              <a:ea typeface="Calibri" panose="020F0502020204030204" pitchFamily="34" charset="0"/>
            </a:endParaRPr>
          </a:p>
          <a:p>
            <a:pPr marL="742950" lvl="1" indent="-285750">
              <a:spcBef>
                <a:spcPts val="700"/>
              </a:spcBef>
              <a:spcAft>
                <a:spcPts val="0"/>
              </a:spcAft>
              <a:buSzPts val="1900"/>
              <a:buFont typeface="Arial MT"/>
              <a:buChar char="•"/>
              <a:tabLst>
                <a:tab pos="547370" algn="l"/>
              </a:tabLst>
            </a:pPr>
            <a:r>
              <a:rPr lang="tr-TR" sz="2000" b="1" dirty="0">
                <a:latin typeface="Calibri" panose="020F0502020204030204" pitchFamily="34" charset="0"/>
                <a:ea typeface="Arial MT"/>
                <a:cs typeface="Arial MT"/>
              </a:rPr>
              <a:t>Bulaşık</a:t>
            </a:r>
            <a:r>
              <a:rPr lang="tr-TR" sz="2000" b="1" spc="-6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makinelerine</a:t>
            </a:r>
            <a:r>
              <a:rPr lang="tr-TR" sz="2000" b="1" spc="-3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gelen</a:t>
            </a:r>
            <a:r>
              <a:rPr lang="tr-TR" sz="2000" b="1" spc="-4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su</a:t>
            </a:r>
            <a:r>
              <a:rPr lang="tr-TR" sz="2000" b="1" spc="-8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hattında</a:t>
            </a:r>
            <a:r>
              <a:rPr lang="tr-TR" sz="2000" b="1" spc="-8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yalnızca</a:t>
            </a:r>
            <a:r>
              <a:rPr lang="tr-TR" sz="2000" b="1" spc="-8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sıcak</a:t>
            </a:r>
            <a:r>
              <a:rPr lang="tr-TR" sz="2000" b="1" spc="-4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su</a:t>
            </a:r>
            <a:r>
              <a:rPr lang="tr-TR" sz="2000" b="1" spc="-8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olmasını</a:t>
            </a:r>
            <a:r>
              <a:rPr lang="tr-TR" sz="2000" b="1" spc="-5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sağladık.</a:t>
            </a:r>
            <a:endParaRPr lang="tr-TR" sz="2000" b="1" dirty="0">
              <a:latin typeface="Calibri" panose="020F0502020204030204" pitchFamily="34" charset="0"/>
              <a:ea typeface="Arial MT"/>
              <a:cs typeface="Arial MT"/>
            </a:endParaRPr>
          </a:p>
          <a:p>
            <a:pPr marL="742950" lvl="1" indent="-285750">
              <a:lnSpc>
                <a:spcPts val="2300"/>
              </a:lnSpc>
              <a:spcBef>
                <a:spcPts val="730"/>
              </a:spcBef>
              <a:spcAft>
                <a:spcPts val="0"/>
              </a:spcAft>
              <a:buSzPts val="1900"/>
              <a:buFont typeface="Arial MT"/>
              <a:buChar char="•"/>
              <a:tabLst>
                <a:tab pos="547370" algn="l"/>
              </a:tabLst>
            </a:pPr>
            <a:r>
              <a:rPr lang="tr-TR" sz="2000" b="1" dirty="0">
                <a:latin typeface="Calibri" panose="020F0502020204030204" pitchFamily="34" charset="0"/>
                <a:ea typeface="Arial MT"/>
                <a:cs typeface="Arial MT"/>
              </a:rPr>
              <a:t>Toplantı</a:t>
            </a:r>
            <a:r>
              <a:rPr lang="tr-TR" sz="2000" b="1" spc="-9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salonlarında</a:t>
            </a:r>
            <a:r>
              <a:rPr lang="tr-TR" sz="2000" b="1" spc="-7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ortak</a:t>
            </a:r>
            <a:r>
              <a:rPr lang="tr-TR" sz="2000" b="1" spc="-65" dirty="0">
                <a:latin typeface="Calibri" panose="020F0502020204030204" pitchFamily="34" charset="0"/>
                <a:ea typeface="Arial MT"/>
                <a:cs typeface="Arial MT"/>
              </a:rPr>
              <a:t> </a:t>
            </a:r>
            <a:r>
              <a:rPr lang="tr-TR" sz="2000" b="1" dirty="0" err="1">
                <a:latin typeface="Calibri" panose="020F0502020204030204" pitchFamily="34" charset="0"/>
                <a:ea typeface="Arial MT"/>
                <a:cs typeface="Arial MT"/>
              </a:rPr>
              <a:t>chiller</a:t>
            </a:r>
            <a:r>
              <a:rPr lang="tr-TR" sz="2000" b="1" spc="-5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sistemi</a:t>
            </a:r>
            <a:r>
              <a:rPr lang="tr-TR" sz="2000" b="1" spc="-4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fazla</a:t>
            </a:r>
            <a:r>
              <a:rPr lang="tr-TR" sz="2000" b="1" spc="-7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enerji</a:t>
            </a:r>
            <a:r>
              <a:rPr lang="tr-TR" sz="2000" b="1" spc="-8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harcadığı</a:t>
            </a:r>
            <a:r>
              <a:rPr lang="tr-TR" sz="2000" b="1" spc="-8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için,</a:t>
            </a:r>
            <a:r>
              <a:rPr lang="tr-TR" sz="2000" b="1" spc="-100"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toplantı </a:t>
            </a:r>
            <a:r>
              <a:rPr lang="tr-TR" sz="2000" b="1" dirty="0">
                <a:latin typeface="Calibri" panose="020F0502020204030204" pitchFamily="34" charset="0"/>
                <a:ea typeface="Calibri" panose="020F0502020204030204" pitchFamily="34" charset="0"/>
              </a:rPr>
              <a:t>salonu</a:t>
            </a:r>
            <a:r>
              <a:rPr lang="tr-TR" sz="2000" b="1" spc="-90"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özelinde</a:t>
            </a:r>
            <a:r>
              <a:rPr lang="tr-TR" sz="2000" b="1" spc="-8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VRF</a:t>
            </a:r>
            <a:r>
              <a:rPr lang="tr-TR" sz="2000" b="1" spc="-7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klima</a:t>
            </a:r>
            <a:r>
              <a:rPr lang="tr-TR" sz="2000" b="1" spc="-7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sistemi</a:t>
            </a:r>
            <a:r>
              <a:rPr lang="tr-TR" sz="2000" b="1" spc="-15" dirty="0">
                <a:latin typeface="Calibri" panose="020F0502020204030204" pitchFamily="34" charset="0"/>
                <a:ea typeface="Calibri" panose="020F0502020204030204" pitchFamily="34" charset="0"/>
              </a:rPr>
              <a:t> </a:t>
            </a:r>
            <a:r>
              <a:rPr lang="tr-TR" sz="2000" b="1" dirty="0">
                <a:latin typeface="Calibri" panose="020F0502020204030204" pitchFamily="34" charset="0"/>
                <a:ea typeface="Calibri" panose="020F0502020204030204" pitchFamily="34" charset="0"/>
              </a:rPr>
              <a:t>kullanmaya</a:t>
            </a:r>
            <a:r>
              <a:rPr lang="tr-TR" sz="2000" b="1" spc="-90" dirty="0">
                <a:latin typeface="Calibri" panose="020F0502020204030204" pitchFamily="34" charset="0"/>
                <a:ea typeface="Calibri" panose="020F0502020204030204" pitchFamily="34" charset="0"/>
              </a:rPr>
              <a:t> </a:t>
            </a:r>
            <a:r>
              <a:rPr lang="tr-TR" sz="2000" b="1" spc="-10" dirty="0">
                <a:latin typeface="Calibri" panose="020F0502020204030204" pitchFamily="34" charset="0"/>
                <a:ea typeface="Calibri" panose="020F0502020204030204" pitchFamily="34" charset="0"/>
              </a:rPr>
              <a:t>başladık.</a:t>
            </a:r>
            <a:endParaRPr lang="tr-TR" sz="2000" b="1" dirty="0">
              <a:latin typeface="Calibri" panose="020F0502020204030204" pitchFamily="34" charset="0"/>
              <a:ea typeface="Calibri" panose="020F0502020204030204" pitchFamily="34" charset="0"/>
            </a:endParaRPr>
          </a:p>
          <a:p>
            <a:pPr marL="742950" lvl="1" indent="-285750">
              <a:lnSpc>
                <a:spcPts val="2300"/>
              </a:lnSpc>
              <a:spcBef>
                <a:spcPts val="730"/>
              </a:spcBef>
              <a:spcAft>
                <a:spcPts val="0"/>
              </a:spcAft>
              <a:buSzPts val="1900"/>
              <a:buFont typeface="Arial MT"/>
              <a:buChar char="•"/>
              <a:tabLst>
                <a:tab pos="547370" algn="l"/>
              </a:tabLst>
            </a:pPr>
            <a:r>
              <a:rPr lang="tr-TR" sz="2000" b="1" dirty="0">
                <a:latin typeface="Calibri" panose="020F0502020204030204" pitchFamily="34" charset="0"/>
                <a:ea typeface="Arial MT"/>
                <a:cs typeface="Arial MT"/>
              </a:rPr>
              <a:t>Rezervuarın</a:t>
            </a:r>
            <a:r>
              <a:rPr lang="tr-TR" sz="2000" b="1" spc="-6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içerisindeki</a:t>
            </a:r>
            <a:r>
              <a:rPr lang="tr-TR" sz="2000" b="1" spc="-4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5L</a:t>
            </a:r>
            <a:r>
              <a:rPr lang="tr-TR" sz="2000" b="1" spc="-11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su</a:t>
            </a:r>
            <a:r>
              <a:rPr lang="tr-TR" sz="2000" b="1" spc="-8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kapasitesini</a:t>
            </a:r>
            <a:r>
              <a:rPr lang="tr-TR" sz="2000" b="1" spc="-6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3L’</a:t>
            </a:r>
            <a:r>
              <a:rPr lang="tr-TR" sz="2000" b="1" spc="-10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ye</a:t>
            </a:r>
            <a:r>
              <a:rPr lang="tr-TR" sz="2000" b="1" spc="-110"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indirerek</a:t>
            </a:r>
            <a:r>
              <a:rPr lang="tr-TR" sz="2000" b="1" spc="-75" dirty="0">
                <a:latin typeface="Calibri" panose="020F0502020204030204" pitchFamily="34" charset="0"/>
                <a:ea typeface="Arial MT"/>
                <a:cs typeface="Arial MT"/>
              </a:rPr>
              <a:t> </a:t>
            </a:r>
            <a:r>
              <a:rPr lang="tr-TR" sz="2000" b="1" dirty="0">
                <a:latin typeface="Calibri" panose="020F0502020204030204" pitchFamily="34" charset="0"/>
                <a:ea typeface="Arial MT"/>
                <a:cs typeface="Arial MT"/>
              </a:rPr>
              <a:t>su</a:t>
            </a:r>
            <a:r>
              <a:rPr lang="tr-TR" sz="2000" b="1" spc="-95" dirty="0">
                <a:latin typeface="Calibri" panose="020F0502020204030204" pitchFamily="34" charset="0"/>
                <a:ea typeface="Arial MT"/>
                <a:cs typeface="Arial MT"/>
              </a:rPr>
              <a:t> </a:t>
            </a:r>
            <a:r>
              <a:rPr lang="tr-TR" sz="2000" b="1" spc="-10" dirty="0">
                <a:latin typeface="Calibri" panose="020F0502020204030204" pitchFamily="34" charset="0"/>
                <a:ea typeface="Arial MT"/>
                <a:cs typeface="Arial MT"/>
              </a:rPr>
              <a:t>tasarrufu</a:t>
            </a:r>
            <a:r>
              <a:rPr lang="tr-TR" sz="2000" b="1" dirty="0">
                <a:latin typeface="Calibri" panose="020F0502020204030204" pitchFamily="34" charset="0"/>
                <a:ea typeface="Arial MT"/>
                <a:cs typeface="Arial MT"/>
              </a:rPr>
              <a:t> </a:t>
            </a:r>
            <a:r>
              <a:rPr lang="tr-TR" sz="2000" b="1" spc="-10" dirty="0">
                <a:latin typeface="Calibri" panose="020F0502020204030204" pitchFamily="34" charset="0"/>
                <a:ea typeface="Calibri" panose="020F0502020204030204" pitchFamily="34" charset="0"/>
              </a:rPr>
              <a:t>sağladık.</a:t>
            </a:r>
            <a:endParaRPr lang="tr-TR" sz="2000" b="1" dirty="0">
              <a:effectLst/>
              <a:latin typeface="Calibri" panose="020F0502020204030204" pitchFamily="34" charset="0"/>
              <a:ea typeface="Calibri" panose="020F0502020204030204" pitchFamily="34" charset="0"/>
            </a:endParaRPr>
          </a:p>
        </p:txBody>
      </p:sp>
      <p:pic>
        <p:nvPicPr>
          <p:cNvPr id="9" name="Resim 8">
            <a:extLst>
              <a:ext uri="{FF2B5EF4-FFF2-40B4-BE49-F238E27FC236}">
                <a16:creationId xmlns:a16="http://schemas.microsoft.com/office/drawing/2014/main" id="{40F412A7-85FF-06BE-2F4A-665ED4170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601110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2" y="3149600"/>
            <a:ext cx="8343017" cy="1398954"/>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r>
              <a:rPr lang="tr-TR" sz="4000" b="1" dirty="0">
                <a:latin typeface="+mn-lt"/>
              </a:rPr>
              <a:t>DOĞAL KAYNAKLARIN KULLANIMI</a:t>
            </a:r>
            <a:br>
              <a:rPr lang="tr-TR" sz="4000" b="1" dirty="0">
                <a:latin typeface="+mn-lt"/>
              </a:rPr>
            </a:br>
            <a:br>
              <a:rPr lang="tr-TR" sz="3600" b="1" dirty="0">
                <a:latin typeface="+mn-lt"/>
              </a:rPr>
            </a:br>
            <a:br>
              <a:rPr lang="tr-TR" sz="4000" b="1" dirty="0">
                <a:latin typeface="+mn-lt"/>
              </a:rPr>
            </a:b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3" name="Resim 2">
            <a:extLst>
              <a:ext uri="{FF2B5EF4-FFF2-40B4-BE49-F238E27FC236}">
                <a16:creationId xmlns:a16="http://schemas.microsoft.com/office/drawing/2014/main" id="{D3E43FA6-120B-3452-C2E4-F1CD85F4F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242" y="470769"/>
            <a:ext cx="3239585" cy="3239585"/>
          </a:xfrm>
          <a:prstGeom prst="rect">
            <a:avLst/>
          </a:prstGeom>
        </p:spPr>
      </p:pic>
      <p:pic>
        <p:nvPicPr>
          <p:cNvPr id="4" name="Resim 3">
            <a:extLst>
              <a:ext uri="{FF2B5EF4-FFF2-40B4-BE49-F238E27FC236}">
                <a16:creationId xmlns:a16="http://schemas.microsoft.com/office/drawing/2014/main" id="{06F6E15F-354D-4C82-3988-21DF039B7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375297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997736"/>
          </a:xfrm>
          <a:gradFill flip="none" rotWithShape="1">
            <a:gsLst>
              <a:gs pos="100000">
                <a:schemeClr val="accent2">
                  <a:lumMod val="75000"/>
                </a:schemeClr>
              </a:gs>
              <a:gs pos="47000">
                <a:schemeClr val="accent1">
                  <a:lumMod val="45000"/>
                  <a:lumOff val="55000"/>
                </a:schemeClr>
              </a:gs>
              <a:gs pos="11000">
                <a:schemeClr val="accent1">
                  <a:lumMod val="30000"/>
                  <a:lumOff val="70000"/>
                </a:schemeClr>
              </a:gs>
            </a:gsLst>
            <a:lin ang="5400000" scaled="1"/>
            <a:tileRect/>
          </a:gradFill>
        </p:spPr>
        <p:txBody>
          <a:bodyPr anchor="t">
            <a:normAutofit fontScale="90000"/>
          </a:bodyPr>
          <a:lstStyle/>
          <a:p>
            <a:pPr algn="ctr"/>
            <a:br>
              <a:rPr lang="tr-TR" sz="4000" b="1" dirty="0">
                <a:latin typeface="+mn-lt"/>
              </a:rPr>
            </a:br>
            <a:br>
              <a:rPr lang="tr-TR" sz="4000" b="1" dirty="0">
                <a:latin typeface="+mn-lt"/>
              </a:rPr>
            </a:br>
            <a:br>
              <a:rPr lang="tr-TR" sz="4000" b="1" dirty="0">
                <a:latin typeface="+mn-lt"/>
              </a:rPr>
            </a:br>
            <a:br>
              <a:rPr lang="tr-TR" sz="2200" b="1" dirty="0">
                <a:latin typeface="+mn-lt"/>
              </a:rPr>
            </a:br>
            <a:r>
              <a:rPr lang="tr-TR" sz="2200" b="1" dirty="0">
                <a:latin typeface="+mn-lt"/>
              </a:rPr>
              <a:t>HOTEL ANATOLIA BURSA olarak almış olduğumuz tedbirler neticesinde Karbon Salınımımızı sürekli azaltmayı hedef bilerek yapmış olduğumuz TEMA bağışlarımızla </a:t>
            </a:r>
            <a:r>
              <a:rPr lang="tr-TR" sz="2200" b="1" u="sng" dirty="0">
                <a:latin typeface="+mn-lt"/>
              </a:rPr>
              <a:t>KARBON SALINIMIMIZI SIFIRLIYORUZ</a:t>
            </a:r>
            <a:br>
              <a:rPr lang="tr-TR" sz="3600" b="1" dirty="0"/>
            </a:br>
            <a:br>
              <a:rPr lang="tr-TR" sz="4000" b="1" dirty="0">
                <a:latin typeface="+mn-lt"/>
              </a:rPr>
            </a:br>
            <a:br>
              <a:rPr lang="tr-TR" sz="2400" b="1" dirty="0"/>
            </a:br>
            <a:br>
              <a:rPr lang="tr-TR" sz="2800" b="1" dirty="0"/>
            </a:br>
            <a:br>
              <a:rPr lang="tr-TR" sz="2800" b="1" dirty="0"/>
            </a:br>
            <a:br>
              <a:rPr lang="tr-TR" sz="3200" b="1" dirty="0"/>
            </a:br>
            <a:br>
              <a:rPr lang="tr-TR" sz="3200" b="1" dirty="0"/>
            </a:br>
            <a:br>
              <a:rPr lang="tr-TR" sz="3600" b="1" dirty="0"/>
            </a:br>
            <a:endParaRPr lang="tr-TR" sz="3600" dirty="0"/>
          </a:p>
        </p:txBody>
      </p:sp>
      <p:pic>
        <p:nvPicPr>
          <p:cNvPr id="51" name="Resim 50" descr="C:\Users\PınarNisan\Dropbox\My PC (DESKTOP-2IIAN00)\Desktop\KONTROL ET\GSTC 3. AŞAMA KURULUM\karbon a.i. azaltma yön..jpg"/>
          <p:cNvPicPr/>
          <p:nvPr/>
        </p:nvPicPr>
        <p:blipFill rotWithShape="1">
          <a:blip r:embed="rId2">
            <a:extLst>
              <a:ext uri="{28A0092B-C50C-407E-A947-70E740481C1C}">
                <a14:useLocalDpi xmlns:a14="http://schemas.microsoft.com/office/drawing/2010/main" val="0"/>
              </a:ext>
            </a:extLst>
          </a:blip>
          <a:srcRect l="2807" t="1465" r="1047"/>
          <a:stretch/>
        </p:blipFill>
        <p:spPr bwMode="auto">
          <a:xfrm>
            <a:off x="342900" y="2757488"/>
            <a:ext cx="5229225" cy="3771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contourW="12700">
            <a:bevelT w="304800" h="152400" prst="riblet"/>
            <a:bevelB prst="angle"/>
            <a:extrusionClr>
              <a:schemeClr val="accent1">
                <a:lumMod val="75000"/>
              </a:schemeClr>
            </a:extrusionClr>
            <a:contourClr>
              <a:schemeClr val="accent4">
                <a:lumMod val="75000"/>
              </a:schemeClr>
            </a:contourClr>
          </a:sp3d>
          <a:extLst>
            <a:ext uri="{53640926-AAD7-44D8-BBD7-CCE9431645EC}">
              <a14:shadowObscured xmlns:a14="http://schemas.microsoft.com/office/drawing/2010/main"/>
            </a:ext>
          </a:extLst>
        </p:spPr>
      </p:pic>
      <p:pic>
        <p:nvPicPr>
          <p:cNvPr id="52" name="Resim 51"/>
          <p:cNvPicPr/>
          <p:nvPr/>
        </p:nvPicPr>
        <p:blipFill>
          <a:blip r:embed="rId3">
            <a:extLst>
              <a:ext uri="{28A0092B-C50C-407E-A947-70E740481C1C}">
                <a14:useLocalDpi xmlns:a14="http://schemas.microsoft.com/office/drawing/2010/main" val="0"/>
              </a:ext>
            </a:extLst>
          </a:blip>
          <a:stretch>
            <a:fillRect/>
          </a:stretch>
        </p:blipFill>
        <p:spPr>
          <a:xfrm>
            <a:off x="5986463" y="2757488"/>
            <a:ext cx="5672137" cy="3771900"/>
          </a:xfrm>
          <a:prstGeom prst="rect">
            <a:avLst/>
          </a:prstGeom>
          <a:gradFill>
            <a:gsLst>
              <a:gs pos="100000">
                <a:schemeClr val="accent2">
                  <a:lumMod val="75000"/>
                </a:schemeClr>
              </a:gs>
              <a:gs pos="47000">
                <a:schemeClr val="accent1">
                  <a:lumMod val="45000"/>
                  <a:lumOff val="55000"/>
                </a:schemeClr>
              </a:gs>
              <a:gs pos="11000">
                <a:schemeClr val="accent1">
                  <a:lumMod val="30000"/>
                  <a:lumOff val="70000"/>
                </a:schemeClr>
              </a:gs>
            </a:gsLst>
            <a:lin ang="5400000" scaled="1"/>
          </a:gradFill>
          <a:scene3d>
            <a:camera prst="orthographicFront"/>
            <a:lightRig rig="threePt" dir="t"/>
          </a:scene3d>
          <a:sp3d contourW="12700">
            <a:bevelT w="139700" h="139700" prst="divot"/>
            <a:bevelB prst="angle"/>
            <a:contourClr>
              <a:schemeClr val="accent4">
                <a:lumMod val="75000"/>
              </a:schemeClr>
            </a:contourClr>
          </a:sp3d>
        </p:spPr>
      </p:pic>
    </p:spTree>
    <p:extLst>
      <p:ext uri="{BB962C8B-B14F-4D97-AF65-F5344CB8AC3E}">
        <p14:creationId xmlns:p14="http://schemas.microsoft.com/office/powerpoint/2010/main" val="1091270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2">
            <a:extLst>
              <a:ext uri="{28A0092B-C50C-407E-A947-70E740481C1C}">
                <a14:useLocalDpi xmlns:a14="http://schemas.microsoft.com/office/drawing/2010/main" val="0"/>
              </a:ext>
            </a:extLst>
          </a:blip>
          <a:stretch>
            <a:fillRect/>
          </a:stretch>
        </p:blipFill>
        <p:spPr>
          <a:xfrm>
            <a:off x="1637323" y="1713408"/>
            <a:ext cx="8917354" cy="5022476"/>
          </a:xfrm>
          <a:prstGeom prst="rect">
            <a:avLst/>
          </a:prstGeom>
          <a:effectLst>
            <a:outerShdw blurRad="63500" sx="102000" sy="102000" algn="ctr" rotWithShape="0">
              <a:prstClr val="black">
                <a:alpha val="40000"/>
              </a:prstClr>
            </a:outerShdw>
            <a:reflection blurRad="571500" stA="45000" endPos="65000" dist="50800" dir="5400000" sy="-100000" algn="bl" rotWithShape="0"/>
            <a:softEdge rad="292100"/>
          </a:effectLst>
          <a:scene3d>
            <a:camera prst="orthographicFront"/>
            <a:lightRig rig="threePt" dir="t"/>
          </a:scene3d>
          <a:sp3d>
            <a:bevelT w="101600" prst="riblet"/>
          </a:sp3d>
        </p:spPr>
      </p:pic>
      <p:pic>
        <p:nvPicPr>
          <p:cNvPr id="5" name="Resim 4">
            <a:extLst>
              <a:ext uri="{FF2B5EF4-FFF2-40B4-BE49-F238E27FC236}">
                <a16:creationId xmlns:a16="http://schemas.microsoft.com/office/drawing/2014/main" id="{7A752FE6-4B66-4E60-957E-BE811EE8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533" y="-340617"/>
            <a:ext cx="2475792" cy="2475792"/>
          </a:xfrm>
          <a:prstGeom prst="rect">
            <a:avLst/>
          </a:prstGeom>
        </p:spPr>
      </p:pic>
    </p:spTree>
    <p:extLst>
      <p:ext uri="{BB962C8B-B14F-4D97-AF65-F5344CB8AC3E}">
        <p14:creationId xmlns:p14="http://schemas.microsoft.com/office/powerpoint/2010/main" val="2010595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D3512F74-A73B-4087-8E61-ABB6FFDB6C03}"/>
              </a:ext>
            </a:extLst>
          </p:cNvPr>
          <p:cNvSpPr>
            <a:spLocks noGrp="1"/>
          </p:cNvSpPr>
          <p:nvPr>
            <p:ph idx="1"/>
          </p:nvPr>
        </p:nvSpPr>
        <p:spPr>
          <a:xfrm>
            <a:off x="716281" y="304945"/>
            <a:ext cx="10515600" cy="4351338"/>
          </a:xfrm>
        </p:spPr>
        <p:txBody>
          <a:bodyPr>
            <a:normAutofit fontScale="92500"/>
          </a:bodyPr>
          <a:lstStyle/>
          <a:p>
            <a:pPr marL="0" indent="0" algn="ctr">
              <a:buNone/>
            </a:pPr>
            <a:r>
              <a:rPr lang="tr-TR" sz="3800" dirty="0">
                <a:solidFill>
                  <a:schemeClr val="tx1"/>
                </a:solidFill>
                <a:cs typeface="Arial" panose="020B0604020202020204" pitchFamily="34" charset="0"/>
              </a:rPr>
              <a:t>Bizi tercih ettiğiniz için </a:t>
            </a:r>
            <a:br>
              <a:rPr lang="tr-TR" sz="3800" dirty="0">
                <a:solidFill>
                  <a:schemeClr val="tx1"/>
                </a:solidFill>
                <a:cs typeface="Arial" panose="020B0604020202020204" pitchFamily="34" charset="0"/>
              </a:rPr>
            </a:br>
            <a:br>
              <a:rPr lang="tr-TR" sz="3800" dirty="0">
                <a:solidFill>
                  <a:schemeClr val="tx1"/>
                </a:solidFill>
                <a:cs typeface="Arial" panose="020B0604020202020204" pitchFamily="34" charset="0"/>
              </a:rPr>
            </a:br>
            <a:br>
              <a:rPr lang="tr-TR" dirty="0">
                <a:solidFill>
                  <a:schemeClr val="tx1"/>
                </a:solidFill>
                <a:latin typeface="Bahnschrift Light" panose="020B0502040204020203" pitchFamily="34" charset="0"/>
              </a:rPr>
            </a:br>
            <a:r>
              <a:rPr lang="tr-TR" sz="17000" b="1" dirty="0" err="1">
                <a:solidFill>
                  <a:schemeClr val="tx1"/>
                </a:solidFill>
                <a:latin typeface="Kunstler Script" panose="030304020206070D0D06" pitchFamily="66" charset="0"/>
              </a:rPr>
              <a:t>Tesekkürler</a:t>
            </a:r>
            <a:r>
              <a:rPr lang="tr-TR" sz="17000" b="1" dirty="0">
                <a:solidFill>
                  <a:schemeClr val="tx1"/>
                </a:solidFill>
                <a:latin typeface="Kunstler Script" panose="030304020206070D0D06" pitchFamily="66" charset="0"/>
              </a:rPr>
              <a:t>..</a:t>
            </a:r>
            <a:endParaRPr lang="tr-TR" sz="17000" dirty="0">
              <a:solidFill>
                <a:schemeClr val="tx1"/>
              </a:solidFill>
            </a:endParaRPr>
          </a:p>
        </p:txBody>
      </p:sp>
      <p:pic>
        <p:nvPicPr>
          <p:cNvPr id="5" name="Resim 4">
            <a:extLst>
              <a:ext uri="{FF2B5EF4-FFF2-40B4-BE49-F238E27FC236}">
                <a16:creationId xmlns:a16="http://schemas.microsoft.com/office/drawing/2014/main" id="{CA76A074-795B-4A60-A74C-AE5DFBF0C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659" y="3681011"/>
            <a:ext cx="8840279" cy="4792785"/>
          </a:xfrm>
          <a:prstGeom prst="rect">
            <a:avLst/>
          </a:prstGeom>
        </p:spPr>
      </p:pic>
      <p:sp>
        <p:nvSpPr>
          <p:cNvPr id="9" name="AutoShape 8" descr="blob:https://web.whatsapp.com/7046772f-3684-4983-b020-dd6dbc8973d7">
            <a:extLst>
              <a:ext uri="{FF2B5EF4-FFF2-40B4-BE49-F238E27FC236}">
                <a16:creationId xmlns:a16="http://schemas.microsoft.com/office/drawing/2014/main" id="{7311A360-5FC5-4457-AF1C-B1A884CF9DEE}"/>
              </a:ext>
            </a:extLst>
          </p:cNvPr>
          <p:cNvSpPr>
            <a:spLocks noChangeAspect="1" noChangeArrowheads="1"/>
          </p:cNvSpPr>
          <p:nvPr/>
        </p:nvSpPr>
        <p:spPr bwMode="auto">
          <a:xfrm>
            <a:off x="5891349" y="31710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blob:https://web.whatsapp.com/7046772f-3684-4983-b020-dd6dbc8973d7">
            <a:extLst>
              <a:ext uri="{FF2B5EF4-FFF2-40B4-BE49-F238E27FC236}">
                <a16:creationId xmlns:a16="http://schemas.microsoft.com/office/drawing/2014/main" id="{5516E4D6-21ED-4B47-BEFF-8D02A92F7C0F}"/>
              </a:ext>
            </a:extLst>
          </p:cNvPr>
          <p:cNvSpPr>
            <a:spLocks noChangeAspect="1" noChangeArrowheads="1"/>
          </p:cNvSpPr>
          <p:nvPr/>
        </p:nvSpPr>
        <p:spPr bwMode="auto">
          <a:xfrm>
            <a:off x="6196149" y="28009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a16="http://schemas.microsoft.com/office/drawing/2014/main" id="{7A752FE6-4B66-4E60-957E-BE811EE8C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104" y="3323464"/>
            <a:ext cx="3970561" cy="3970561"/>
          </a:xfrm>
          <a:prstGeom prst="rect">
            <a:avLst/>
          </a:prstGeom>
        </p:spPr>
      </p:pic>
    </p:spTree>
    <p:extLst>
      <p:ext uri="{BB962C8B-B14F-4D97-AF65-F5344CB8AC3E}">
        <p14:creationId xmlns:p14="http://schemas.microsoft.com/office/powerpoint/2010/main" val="408858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228725"/>
            <a:ext cx="8905877" cy="642938"/>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Entegre Yönetim Sistemi Politikamız</a:t>
            </a:r>
          </a:p>
        </p:txBody>
      </p:sp>
      <p:sp>
        <p:nvSpPr>
          <p:cNvPr id="6" name="İçerik Yer Tutucusu 5"/>
          <p:cNvSpPr>
            <a:spLocks noGrp="1"/>
          </p:cNvSpPr>
          <p:nvPr>
            <p:ph idx="1"/>
          </p:nvPr>
        </p:nvSpPr>
        <p:spPr>
          <a:xfrm>
            <a:off x="3954585" y="1871663"/>
            <a:ext cx="8237415" cy="4986337"/>
          </a:xfrm>
        </p:spPr>
        <p:txBody>
          <a:bodyPr>
            <a:noAutofit/>
          </a:bodyPr>
          <a:lstStyle/>
          <a:p>
            <a:pPr marL="0" indent="0">
              <a:buNone/>
            </a:pPr>
            <a:br>
              <a:rPr lang="tr-TR" sz="2000" b="1" dirty="0"/>
            </a:br>
            <a:r>
              <a:rPr lang="tr-TR" sz="2000" b="1" dirty="0"/>
              <a:t>Gıda, iş sağlığı ve güvenliğinin sağlandığı, hijyenik ve uygun ortamlarda, yasal mevzuat ve şartlara uygun çevreye zarar vermeden hizmet vermek, Yasa ve mevzuatların kapsamı dışında kalan durumlarda ise, bilgi ve deneyimlerimize göre en uygun bilimsel çözümleri araştırmak ve uygulamak,</a:t>
            </a:r>
          </a:p>
          <a:p>
            <a:pPr marL="0" indent="0">
              <a:buNone/>
            </a:pPr>
            <a:r>
              <a:rPr lang="tr-TR" sz="2000" b="1" dirty="0"/>
              <a:t>Enerji Yönetim Sistemi ile otellerin uymak zorunda olduğu yasal mevzuatları</a:t>
            </a:r>
          </a:p>
          <a:p>
            <a:pPr marL="0" indent="0">
              <a:buNone/>
            </a:pPr>
            <a:r>
              <a:rPr lang="tr-TR" sz="2000" b="1" dirty="0"/>
              <a:t>dikkate alarak ISO 50001 Enerji Yönetim Sistemi standart içerisinde ilgili</a:t>
            </a:r>
          </a:p>
          <a:p>
            <a:pPr marL="0" indent="0">
              <a:buNone/>
            </a:pPr>
            <a:r>
              <a:rPr lang="tr-TR" sz="2000" b="1" dirty="0"/>
              <a:t>aksiyon planlamak, adımları oluşturmak ve performansı sürekli izlemek,</a:t>
            </a:r>
          </a:p>
          <a:p>
            <a:pPr marL="0" indent="0">
              <a:buNone/>
            </a:pPr>
            <a:r>
              <a:rPr lang="tr-TR" sz="2000" b="1" dirty="0"/>
              <a:t>Üst yönetim ile görüşülerek, üst yönetimin desteği alınarak enerji politikasını</a:t>
            </a:r>
          </a:p>
          <a:p>
            <a:pPr marL="0" indent="0">
              <a:buNone/>
            </a:pPr>
            <a:r>
              <a:rPr lang="tr-TR" sz="2000" b="1" dirty="0"/>
              <a:t>tespit etmek,</a:t>
            </a:r>
          </a:p>
          <a:p>
            <a:pPr marL="0" indent="0">
              <a:buNone/>
            </a:pPr>
            <a:r>
              <a:rPr lang="tr-TR" sz="2000" b="1" dirty="0"/>
              <a:t>Oluşturulan Hotel Anatolia Bursa enerji politikası minimumda enerji performansının gelişimini sağlamak için izlemeyi, sürekli iyileştirilmesini hedefleyerek otel ile ilgili yasal mevzuatlara uygun hareket etmek.</a:t>
            </a:r>
          </a:p>
          <a:p>
            <a:pPr marL="0" indent="0">
              <a:buNone/>
            </a:pPr>
            <a:br>
              <a:rPr lang="tr-TR" sz="2000" dirty="0"/>
            </a:br>
            <a:endParaRPr lang="tr-TR" sz="2000" b="1" dirty="0"/>
          </a:p>
        </p:txBody>
      </p:sp>
      <p:pic>
        <p:nvPicPr>
          <p:cNvPr id="3" name="Resim 2">
            <a:extLst>
              <a:ext uri="{FF2B5EF4-FFF2-40B4-BE49-F238E27FC236}">
                <a16:creationId xmlns:a16="http://schemas.microsoft.com/office/drawing/2014/main" id="{E49E6E23-2750-1B85-AC76-3FD8A79DA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25538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8983" y="1228725"/>
            <a:ext cx="8190617" cy="642938"/>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r>
              <a:rPr lang="tr-TR" sz="3600" b="1" dirty="0"/>
              <a:t>Entegre Yönetim Sistemi Politikamız</a:t>
            </a:r>
          </a:p>
        </p:txBody>
      </p:sp>
      <p:sp>
        <p:nvSpPr>
          <p:cNvPr id="6" name="İçerik Yer Tutucusu 5"/>
          <p:cNvSpPr>
            <a:spLocks noGrp="1"/>
          </p:cNvSpPr>
          <p:nvPr>
            <p:ph idx="1"/>
          </p:nvPr>
        </p:nvSpPr>
        <p:spPr>
          <a:xfrm>
            <a:off x="3848983" y="1871663"/>
            <a:ext cx="8343017" cy="4986337"/>
          </a:xfrm>
          <a:gradFill>
            <a:gsLst>
              <a:gs pos="0">
                <a:schemeClr val="accent2">
                  <a:lumMod val="75000"/>
                </a:schemeClr>
              </a:gs>
              <a:gs pos="14000">
                <a:schemeClr val="accent1">
                  <a:lumMod val="45000"/>
                  <a:lumOff val="55000"/>
                </a:schemeClr>
              </a:gs>
            </a:gsLst>
            <a:lin ang="5400000" scaled="1"/>
          </a:gradFill>
        </p:spPr>
        <p:txBody>
          <a:bodyPr>
            <a:noAutofit/>
          </a:bodyPr>
          <a:lstStyle/>
          <a:p>
            <a:pPr marL="0" indent="0">
              <a:buNone/>
            </a:pPr>
            <a:br>
              <a:rPr lang="tr-TR" sz="2000" b="1" dirty="0"/>
            </a:br>
            <a:br>
              <a:rPr lang="tr-TR" sz="2000" b="1" dirty="0"/>
            </a:br>
            <a:r>
              <a:rPr lang="tr-TR" sz="2000" b="1" dirty="0"/>
              <a:t>Sürdürülebilir gelişmeyi temel alan </a:t>
            </a:r>
            <a:r>
              <a:rPr lang="tr-TR" sz="2000" b="1" dirty="0" err="1"/>
              <a:t>proaktif</a:t>
            </a:r>
            <a:r>
              <a:rPr lang="tr-TR" sz="2000" b="1" dirty="0"/>
              <a:t> bir enerji yönetim sistemi</a:t>
            </a:r>
          </a:p>
          <a:p>
            <a:r>
              <a:rPr lang="tr-TR" sz="2000" b="1" dirty="0"/>
              <a:t>uygulamak ve sürekli geliştirmeyi amaç edinir. Bu kapsamda;</a:t>
            </a:r>
          </a:p>
          <a:p>
            <a:r>
              <a:rPr lang="tr-TR" sz="2000" b="1" dirty="0"/>
              <a:t> </a:t>
            </a:r>
          </a:p>
          <a:p>
            <a:pPr lvl="0"/>
            <a:r>
              <a:rPr lang="tr-TR" sz="2000" b="1" dirty="0"/>
              <a:t>Enerji ve doğal kaynakları verimli kullanmak,</a:t>
            </a:r>
          </a:p>
          <a:p>
            <a:pPr lvl="0"/>
            <a:r>
              <a:rPr lang="tr-TR" sz="2000" b="1" dirty="0"/>
              <a:t>Ekipman alımlarında çevre enerji dostu ürünler kullanmak,</a:t>
            </a:r>
          </a:p>
          <a:p>
            <a:pPr lvl="0"/>
            <a:r>
              <a:rPr lang="tr-TR" sz="2000" b="1" dirty="0"/>
              <a:t>Mevcut proses ve sistemlerde verimlilik artırıcı iyileştirmeler yaparak enerji tasarrufu yapmak ve doğal kaynak tüketimini azaltmak,</a:t>
            </a:r>
          </a:p>
          <a:p>
            <a:pPr lvl="0"/>
            <a:r>
              <a:rPr lang="tr-TR" sz="2000" b="1" dirty="0"/>
              <a:t>Enerji verimliliği yüksek olan ürün, proses ve hizmetlerin tasarımı ve </a:t>
            </a:r>
            <a:r>
              <a:rPr lang="tr-TR" sz="2000" b="1" dirty="0" err="1"/>
              <a:t>tedariği</a:t>
            </a:r>
            <a:r>
              <a:rPr lang="tr-TR" sz="2000" b="1" dirty="0"/>
              <a:t> ile enerji performansını sürekli iyileştirmek,</a:t>
            </a:r>
          </a:p>
          <a:p>
            <a:pPr lvl="0"/>
            <a:r>
              <a:rPr lang="tr-TR" sz="2000" b="1" dirty="0"/>
              <a:t>Enerji ile ilgili hedeflere ulaşmak için bilgi, uzmanlık ve ekonomik konularda yeterli kaynaklar sağlamak ve sürekli gözden geçirmek,</a:t>
            </a:r>
          </a:p>
          <a:p>
            <a:pPr marL="0" indent="0">
              <a:buNone/>
            </a:pPr>
            <a:br>
              <a:rPr lang="tr-TR" sz="2000" dirty="0"/>
            </a:br>
            <a:endParaRPr lang="tr-TR" sz="2000" b="1" dirty="0"/>
          </a:p>
        </p:txBody>
      </p:sp>
      <p:pic>
        <p:nvPicPr>
          <p:cNvPr id="3" name="Resim 2">
            <a:extLst>
              <a:ext uri="{FF2B5EF4-FFF2-40B4-BE49-F238E27FC236}">
                <a16:creationId xmlns:a16="http://schemas.microsoft.com/office/drawing/2014/main" id="{8CBED094-880A-B20D-3F02-ED03AED3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324420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071562"/>
            <a:ext cx="8905877" cy="77152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Entegre Yönetim Sistemi Politikamız</a:t>
            </a:r>
          </a:p>
        </p:txBody>
      </p:sp>
      <p:sp>
        <p:nvSpPr>
          <p:cNvPr id="6" name="İçerik Yer Tutucusu 5"/>
          <p:cNvSpPr>
            <a:spLocks noGrp="1"/>
          </p:cNvSpPr>
          <p:nvPr>
            <p:ph idx="1"/>
          </p:nvPr>
        </p:nvSpPr>
        <p:spPr>
          <a:xfrm>
            <a:off x="3848983" y="1843087"/>
            <a:ext cx="8343017" cy="5014913"/>
          </a:xfrm>
          <a:gradFill>
            <a:gsLst>
              <a:gs pos="0">
                <a:schemeClr val="accent2">
                  <a:lumMod val="75000"/>
                </a:schemeClr>
              </a:gs>
              <a:gs pos="14000">
                <a:schemeClr val="accent1">
                  <a:lumMod val="45000"/>
                  <a:lumOff val="55000"/>
                </a:schemeClr>
              </a:gs>
            </a:gsLst>
            <a:lin ang="5400000" scaled="1"/>
          </a:gradFill>
        </p:spPr>
        <p:txBody>
          <a:bodyPr>
            <a:noAutofit/>
          </a:bodyPr>
          <a:lstStyle/>
          <a:p>
            <a:br>
              <a:rPr lang="tr-TR" sz="2000" b="1" dirty="0"/>
            </a:br>
            <a:r>
              <a:rPr lang="tr-TR" sz="2000" b="1" dirty="0"/>
              <a:t>Enerji verimliliği kullanımı ve tüketimi ile ilgili yasal ve diğer şartlara uyum sağlamak,</a:t>
            </a:r>
          </a:p>
          <a:p>
            <a:pPr lvl="0"/>
            <a:r>
              <a:rPr lang="tr-TR" sz="2000" b="1" dirty="0"/>
              <a:t>Yenilenebilir enerji ve iklim değişikliği konusunda tüm paydaşların bilincini artırmak,</a:t>
            </a:r>
          </a:p>
          <a:p>
            <a:pPr lvl="0"/>
            <a:r>
              <a:rPr lang="tr-TR" sz="2000" b="1" dirty="0"/>
              <a:t>Enerji verimliliği projeleri geliştirerek enerji yönetim sisteminin sürekli gelişmesini sağlamak,</a:t>
            </a:r>
          </a:p>
          <a:p>
            <a:pPr lvl="0"/>
            <a:r>
              <a:rPr lang="tr-TR" sz="2000" b="1" dirty="0"/>
              <a:t>Enerji kaynaklarını israf etmeden bilinçli şekilde kullanmak ve personelleri bu konuda bilinçlendirmek; enerji performansının gelişimini sağlamak için enerjinin performansını sürekli izlemek ve iyileştirmek,</a:t>
            </a:r>
          </a:p>
          <a:p>
            <a:pPr lvl="0"/>
            <a:r>
              <a:rPr lang="tr-TR" sz="2000" b="1" dirty="0"/>
              <a:t>Yasa ve mevzuatların kapsamı dışında kalan durumlarda ise; bilgi ve deneyimlerimize göre en uygun bilimsel çözümleri araştırmak ve uygulamak,</a:t>
            </a:r>
          </a:p>
        </p:txBody>
      </p:sp>
      <p:pic>
        <p:nvPicPr>
          <p:cNvPr id="3" name="Resim 2">
            <a:extLst>
              <a:ext uri="{FF2B5EF4-FFF2-40B4-BE49-F238E27FC236}">
                <a16:creationId xmlns:a16="http://schemas.microsoft.com/office/drawing/2014/main" id="{865593E0-205B-7EC7-8546-5AD1F1D3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190307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6123" y="1071562"/>
            <a:ext cx="8905877" cy="771525"/>
          </a:xfrm>
          <a:gradFill flip="none" rotWithShape="1">
            <a:gsLst>
              <a:gs pos="13000">
                <a:schemeClr val="accent2">
                  <a:lumMod val="75000"/>
                </a:schemeClr>
              </a:gs>
              <a:gs pos="83000">
                <a:schemeClr val="accent1">
                  <a:lumMod val="45000"/>
                  <a:lumOff val="55000"/>
                </a:schemeClr>
              </a:gs>
              <a:gs pos="100000">
                <a:schemeClr val="accent1">
                  <a:lumMod val="30000"/>
                  <a:lumOff val="70000"/>
                </a:schemeClr>
              </a:gs>
            </a:gsLst>
            <a:lin ang="5400000" scaled="1"/>
            <a:tileRect/>
          </a:gradFill>
        </p:spPr>
        <p:txBody>
          <a:bodyPr anchor="ctr">
            <a:normAutofit/>
          </a:bodyPr>
          <a:lstStyle/>
          <a:p>
            <a:pPr algn="ctr"/>
            <a:r>
              <a:rPr lang="tr-TR" sz="3600" b="1" dirty="0"/>
              <a:t>Entegre Yönetim Sistemi Politikamız</a:t>
            </a:r>
          </a:p>
        </p:txBody>
      </p:sp>
      <p:sp>
        <p:nvSpPr>
          <p:cNvPr id="6" name="İçerik Yer Tutucusu 5"/>
          <p:cNvSpPr>
            <a:spLocks noGrp="1"/>
          </p:cNvSpPr>
          <p:nvPr>
            <p:ph idx="1"/>
          </p:nvPr>
        </p:nvSpPr>
        <p:spPr>
          <a:xfrm>
            <a:off x="3848983" y="1843087"/>
            <a:ext cx="8343017" cy="5014913"/>
          </a:xfrm>
          <a:gradFill>
            <a:gsLst>
              <a:gs pos="0">
                <a:schemeClr val="accent2">
                  <a:lumMod val="75000"/>
                </a:schemeClr>
              </a:gs>
              <a:gs pos="14000">
                <a:schemeClr val="accent1">
                  <a:lumMod val="45000"/>
                  <a:lumOff val="55000"/>
                </a:schemeClr>
              </a:gs>
            </a:gsLst>
            <a:lin ang="5400000" scaled="1"/>
          </a:gradFill>
        </p:spPr>
        <p:txBody>
          <a:bodyPr>
            <a:noAutofit/>
          </a:bodyPr>
          <a:lstStyle/>
          <a:p>
            <a:r>
              <a:rPr lang="tr-TR" sz="2000" b="1" dirty="0"/>
              <a:t>Ürün ve hizmetlerimizi, kaynakları israf etmeden ve çevreye zarar vermeden yerine getirmek, </a:t>
            </a:r>
          </a:p>
          <a:p>
            <a:r>
              <a:rPr lang="tr-TR" sz="2000" b="1" dirty="0"/>
              <a:t>Çevreyle olan ilişkiyi sürekli olarak daha iyi biçimde anlamaya çalışmak ve herhangi bir olumsuz etkiden kaçınılması için teknik ve ekonomik açıdan gerekli olabilecek önlemleri almak,</a:t>
            </a:r>
          </a:p>
          <a:p>
            <a:r>
              <a:rPr lang="tr-TR" sz="2000" b="1" dirty="0"/>
              <a:t>Çevre, İş Sağlığı ve Güvenliği, Gıda Güvenliği, Enerji Yönetim Sistemleri risklerini tespit edip bunları en aza indirmek için sürekli çaba sarf etmek; öngörülemeyen olaylarla baş etmek üzere uygun acil durum planlarının yürürlükte olmasını sağlamak, </a:t>
            </a:r>
          </a:p>
          <a:p>
            <a:r>
              <a:rPr lang="tr-TR" sz="2000" b="1" dirty="0"/>
              <a:t>Yönetim olarak çalışanlarımızın sağlığı ve iş güvenliği konusunda çalışmalar yürütmek;</a:t>
            </a:r>
          </a:p>
          <a:p>
            <a:r>
              <a:rPr lang="tr-TR" sz="2000" b="1" dirty="0"/>
              <a:t>İSG tehlikelerini ortadan kaldırmak; riskleri azaltmak, </a:t>
            </a:r>
          </a:p>
          <a:p>
            <a:r>
              <a:rPr lang="tr-TR" sz="2000" b="1" dirty="0"/>
              <a:t>İş ortaklarımızdan kalitesi yüksek, çevresel ve gıda güvenliği açısından güvenilir ve emniyetli iş yapmalarını talep etmek,</a:t>
            </a:r>
          </a:p>
          <a:p>
            <a:pPr marL="0" indent="0">
              <a:buNone/>
            </a:pPr>
            <a:br>
              <a:rPr lang="tr-TR" sz="2000" dirty="0"/>
            </a:br>
            <a:endParaRPr lang="tr-TR" sz="2000" b="1" dirty="0"/>
          </a:p>
        </p:txBody>
      </p:sp>
      <p:pic>
        <p:nvPicPr>
          <p:cNvPr id="3" name="Resim 2">
            <a:extLst>
              <a:ext uri="{FF2B5EF4-FFF2-40B4-BE49-F238E27FC236}">
                <a16:creationId xmlns:a16="http://schemas.microsoft.com/office/drawing/2014/main" id="{144450C2-E10D-8E95-7955-27FEE92AA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9" y="0"/>
            <a:ext cx="3942452" cy="6858000"/>
          </a:xfrm>
          <a:prstGeom prst="rect">
            <a:avLst/>
          </a:prstGeom>
        </p:spPr>
      </p:pic>
    </p:spTree>
    <p:extLst>
      <p:ext uri="{BB962C8B-B14F-4D97-AF65-F5344CB8AC3E}">
        <p14:creationId xmlns:p14="http://schemas.microsoft.com/office/powerpoint/2010/main" val="2009784436"/>
      </p:ext>
    </p:extLst>
  </p:cSld>
  <p:clrMapOvr>
    <a:masterClrMapping/>
  </p:clrMapOvr>
</p:sld>
</file>

<file path=ppt/theme/theme1.xml><?xml version="1.0" encoding="utf-8"?>
<a:theme xmlns:a="http://schemas.openxmlformats.org/drawingml/2006/main" name="Office Teması">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3780</Words>
  <Application>Microsoft Macintosh PowerPoint</Application>
  <PresentationFormat>Geniş ekran</PresentationFormat>
  <Paragraphs>285</Paragraphs>
  <Slides>56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56</vt:i4>
      </vt:variant>
    </vt:vector>
  </HeadingPairs>
  <TitlesOfParts>
    <vt:vector size="66" baseType="lpstr">
      <vt:lpstr>Arial</vt:lpstr>
      <vt:lpstr>Arial Black</vt:lpstr>
      <vt:lpstr>Arial MT</vt:lpstr>
      <vt:lpstr>Bahnschrift Light</vt:lpstr>
      <vt:lpstr>Calibri</vt:lpstr>
      <vt:lpstr>Calibri Light</vt:lpstr>
      <vt:lpstr>Kunstler Script</vt:lpstr>
      <vt:lpstr>Symbol</vt:lpstr>
      <vt:lpstr>Times New Roman</vt:lpstr>
      <vt:lpstr>Office Teması</vt:lpstr>
      <vt:lpstr>HOTEL ANATOLIA BURSA SÜRDÜRÜLEBİLİRLİK RAPORU 2024 YILI </vt:lpstr>
      <vt:lpstr> </vt:lpstr>
      <vt:lpstr>PowerPoint Sunusu</vt:lpstr>
      <vt:lpstr> </vt:lpstr>
      <vt:lpstr>Entegre Yönetim Sistemi Politikamız</vt:lpstr>
      <vt:lpstr>Entegre Yönetim Sistemi Politikamız</vt:lpstr>
      <vt:lpstr>Entegre Yönetim Sistemi Politikamız</vt:lpstr>
      <vt:lpstr>Entegre Yönetim Sistemi Politikamız</vt:lpstr>
      <vt:lpstr>Entegre Yönetim Sistemi Politikamız</vt:lpstr>
      <vt:lpstr>Entegre Yönetim Sistemi Politikamız</vt:lpstr>
      <vt:lpstr>Sürdürülebilirlik Politikamız</vt:lpstr>
      <vt:lpstr>Sürdürülebilirlik Politikamız</vt:lpstr>
      <vt:lpstr>Sürdürülebilirlik Politikamız</vt:lpstr>
      <vt:lpstr>Çocuk İstismarı ve Taciz Politikası </vt:lpstr>
      <vt:lpstr>İşe Alım Politikası </vt:lpstr>
      <vt:lpstr>Satın Alma Politikası  </vt:lpstr>
      <vt:lpstr>Satın Alma Politikası  </vt:lpstr>
      <vt:lpstr>Çevresel Sürdürülebilirlik Politikası </vt:lpstr>
      <vt:lpstr>Çevresel Sürdürülebilirlik Politikası </vt:lpstr>
      <vt:lpstr>Çevre Yaklaşımımız  </vt:lpstr>
      <vt:lpstr>PowerPoint Sunusu</vt:lpstr>
      <vt:lpstr>Otelimiz   </vt:lpstr>
      <vt:lpstr> Çalışma Hayatımız   </vt:lpstr>
      <vt:lpstr> Çalışma Hayatımız   </vt:lpstr>
      <vt:lpstr>ÇALIŞANLARA YÖNELİK GERÇEKLEŞTİRİLEN ETKİNLİKLER    </vt:lpstr>
      <vt:lpstr>PowerPoint Sunusu</vt:lpstr>
      <vt:lpstr>PowerPoint Sunusu</vt:lpstr>
      <vt:lpstr>PowerPoint Sunusu</vt:lpstr>
      <vt:lpstr> SOSYAL SORUMLULUK PROJELERİ       </vt:lpstr>
      <vt:lpstr>  Sosyal Sorumluluk   </vt:lpstr>
      <vt:lpstr> Sosyal Sorumluluk Projeleri    </vt:lpstr>
      <vt:lpstr> Sosyal Sorumluluk Projeleri    </vt:lpstr>
      <vt:lpstr> Sosyal Sorumluluk Projeleri    </vt:lpstr>
      <vt:lpstr> SOSYAL SORUMLULUK     </vt:lpstr>
      <vt:lpstr> BİYOÇEŞİTLİLİK VE YABAN HAYATI        </vt:lpstr>
      <vt:lpstr> Biyoçeşitlilik ve Yaban Hayatı      </vt:lpstr>
      <vt:lpstr> Biyoçeşitlilik ve Yaban Hayatı      </vt:lpstr>
      <vt:lpstr> Biyoçeşitlilik ve Yaban Hayatı      </vt:lpstr>
      <vt:lpstr> Biyoçeşitlilik ve Yaban Hayatı      </vt:lpstr>
      <vt:lpstr> Biyoçeşitlilik ve Yaban Hayatı      </vt:lpstr>
      <vt:lpstr> Biyoçeşitlilik ve Yaban Hayatı      </vt:lpstr>
      <vt:lpstr> KÜLTÜREL DEĞERLER         </vt:lpstr>
      <vt:lpstr> Kültürel Değerler       </vt:lpstr>
      <vt:lpstr> Kültürel Değerler       </vt:lpstr>
      <vt:lpstr>Kültürel Değerler       </vt:lpstr>
      <vt:lpstr>Kültürel Değerler       </vt:lpstr>
      <vt:lpstr>Kültürel Değerler       </vt:lpstr>
      <vt:lpstr> TASARRUF TEDBİRLERİ         </vt:lpstr>
      <vt:lpstr> Tasarruf Tedbirleri        </vt:lpstr>
      <vt:lpstr> Tasarruf Tedbirleri        </vt:lpstr>
      <vt:lpstr> Tasarruf Tedbirleri        </vt:lpstr>
      <vt:lpstr> Tasarruf Tedbirleri        </vt:lpstr>
      <vt:lpstr> DOĞAL KAYNAKLARIN KULLANIMI          </vt:lpstr>
      <vt:lpstr>    HOTEL ANATOLIA BURSA olarak almış olduğumuz tedbirler neticesinde Karbon Salınımımızı sürekli azaltmayı hedef bilerek yapmış olduğumuz TEMA bağışlarımızla KARBON SALINIMIMIZI SIFIRLIYORUZ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zelis</dc:creator>
  <cp:lastModifiedBy>Microsoft Office User</cp:lastModifiedBy>
  <cp:revision>173</cp:revision>
  <dcterms:created xsi:type="dcterms:W3CDTF">2025-04-06T19:02:56Z</dcterms:created>
  <dcterms:modified xsi:type="dcterms:W3CDTF">2025-04-28T13:27:28Z</dcterms:modified>
</cp:coreProperties>
</file>